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Play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g4BgFIPdAdRJ3A/yT7HaXn5Kxd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lay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Play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Fewer sig figs on r and 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full line without breaks, strike day labels, with all 16 timepoints</a:t>
            </a:r>
            <a:endParaRPr/>
          </a:p>
        </p:txBody>
      </p:sp>
      <p:sp>
        <p:nvSpPr>
          <p:cNvPr id="277" name="Google Shape;27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Mention common garden, replace “plasticity buffer”</a:t>
            </a:r>
            <a:endParaRPr/>
          </a:p>
        </p:txBody>
      </p:sp>
      <p:sp>
        <p:nvSpPr>
          <p:cNvPr id="457" name="Google Shape;45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 results into two parts: in this first part, we’re addressing whether evolution occurred in response to temperature</a:t>
            </a:r>
            <a:endParaRPr/>
          </a:p>
        </p:txBody>
      </p:sp>
      <p:sp>
        <p:nvSpPr>
          <p:cNvPr id="502" name="Google Shape;50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Dots? Line color would be weird. No line?</a:t>
            </a:r>
            <a:endParaRPr/>
          </a:p>
        </p:txBody>
      </p:sp>
      <p:sp>
        <p:nvSpPr>
          <p:cNvPr id="561" name="Google Shape;56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Trend consistent with r-K tradeoff, that’s something more to look into</a:t>
            </a:r>
            <a:endParaRPr/>
          </a:p>
        </p:txBody>
      </p:sp>
      <p:sp>
        <p:nvSpPr>
          <p:cNvPr id="650" name="Google Shape;65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8f0fd25b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98f0fd25b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" name="Google Shape;134;g398f0fd25b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8.jpg"/><Relationship Id="rId4" Type="http://schemas.openxmlformats.org/officeDocument/2006/relationships/image" Target="../media/image24.gif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9.jp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9" Type="http://schemas.openxmlformats.org/officeDocument/2006/relationships/image" Target="../media/image34.png"/><Relationship Id="rId5" Type="http://schemas.openxmlformats.org/officeDocument/2006/relationships/image" Target="../media/image33.jpg"/><Relationship Id="rId6" Type="http://schemas.openxmlformats.org/officeDocument/2006/relationships/image" Target="../media/image39.jpg"/><Relationship Id="rId7" Type="http://schemas.openxmlformats.org/officeDocument/2006/relationships/image" Target="../media/image11.png"/><Relationship Id="rId8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8.jpg"/><Relationship Id="rId5" Type="http://schemas.openxmlformats.org/officeDocument/2006/relationships/image" Target="../media/image4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.jpg"/><Relationship Id="rId5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4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5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52.jpg"/><Relationship Id="rId5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Relationship Id="rId4" Type="http://schemas.openxmlformats.org/officeDocument/2006/relationships/image" Target="../media/image52.jpg"/><Relationship Id="rId5" Type="http://schemas.openxmlformats.org/officeDocument/2006/relationships/image" Target="../media/image9.jp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57.jpg"/><Relationship Id="rId7" Type="http://schemas.openxmlformats.org/officeDocument/2006/relationships/image" Target="../media/image5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71.gif"/><Relationship Id="rId5" Type="http://schemas.openxmlformats.org/officeDocument/2006/relationships/image" Target="../media/image62.png"/><Relationship Id="rId6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7.jpg"/><Relationship Id="rId6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69.png"/><Relationship Id="rId11" Type="http://schemas.openxmlformats.org/officeDocument/2006/relationships/image" Target="../media/image22.png"/><Relationship Id="rId10" Type="http://schemas.openxmlformats.org/officeDocument/2006/relationships/image" Target="../media/image17.png"/><Relationship Id="rId9" Type="http://schemas.openxmlformats.org/officeDocument/2006/relationships/image" Target="../media/image2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6.jp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23.jpg"/><Relationship Id="rId9" Type="http://schemas.openxmlformats.org/officeDocument/2006/relationships/image" Target="../media/image6.jpg"/><Relationship Id="rId5" Type="http://schemas.openxmlformats.org/officeDocument/2006/relationships/image" Target="../media/image16.jpg"/><Relationship Id="rId6" Type="http://schemas.openxmlformats.org/officeDocument/2006/relationships/image" Target="../media/image6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gif"/><Relationship Id="rId4" Type="http://schemas.openxmlformats.org/officeDocument/2006/relationships/image" Target="../media/image30.png"/><Relationship Id="rId5" Type="http://schemas.openxmlformats.org/officeDocument/2006/relationships/image" Target="../media/image5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32.jpg"/><Relationship Id="rId7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7274933" y="2905857"/>
            <a:ext cx="3256344" cy="496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Alex Mendelson</a:t>
            </a:r>
            <a:endParaRPr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320" r="-17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 rot="1246635">
            <a:off x="1041934" y="2426461"/>
            <a:ext cx="2834505" cy="2679251"/>
          </a:xfrm>
          <a:custGeom>
            <a:rect b="b" l="l" r="r" t="t"/>
            <a:pathLst>
              <a:path extrusionOk="0" h="2011680" w="2240280">
                <a:moveTo>
                  <a:pt x="2240280" y="2011680"/>
                </a:moveTo>
                <a:lnTo>
                  <a:pt x="0" y="1508760"/>
                </a:lnTo>
                <a:lnTo>
                  <a:pt x="1028700" y="0"/>
                </a:lnTo>
                <a:lnTo>
                  <a:pt x="2240280" y="2011680"/>
                </a:lnTo>
                <a:close/>
              </a:path>
            </a:pathLst>
          </a:custGeom>
          <a:solidFill>
            <a:srgbClr val="B4E5A2">
              <a:alpha val="4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-up of a blue surface&#10;&#10;Description automatically generated"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327" y="1539433"/>
            <a:ext cx="2586145" cy="2586145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5600620" y="2905857"/>
            <a:ext cx="6591380" cy="2320205"/>
          </a:xfrm>
          <a:prstGeom prst="rect">
            <a:avLst/>
          </a:prstGeom>
          <a:solidFill>
            <a:srgbClr val="196B24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>
            <p:ph type="ctrTitle"/>
          </p:nvPr>
        </p:nvSpPr>
        <p:spPr>
          <a:xfrm>
            <a:off x="5738221" y="3110960"/>
            <a:ext cx="6329767" cy="959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ay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search for indirect ecological effects of evolution in pitcher plant rotifers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5737167" y="4227273"/>
            <a:ext cx="4410164" cy="640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Alex A. Mendelson, Casey P. terHorst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California State University, Northridge</a:t>
            </a:r>
            <a:endParaRPr/>
          </a:p>
        </p:txBody>
      </p:sp>
      <p:sp>
        <p:nvSpPr>
          <p:cNvPr id="95" name="Google Shape;95;p1"/>
          <p:cNvSpPr/>
          <p:nvPr/>
        </p:nvSpPr>
        <p:spPr>
          <a:xfrm flipH="1" rot="2041283">
            <a:off x="6654146" y="1603369"/>
            <a:ext cx="1832243" cy="2525658"/>
          </a:xfrm>
          <a:prstGeom prst="arc">
            <a:avLst>
              <a:gd fmla="val 13168670" name="adj1"/>
              <a:gd fmla="val 1762684" name="adj2"/>
            </a:avLst>
          </a:prstGeom>
          <a:noFill/>
          <a:ln cap="flat" cmpd="sng" w="57150">
            <a:solidFill>
              <a:srgbClr val="CAE73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 rot="-6634146">
            <a:off x="8542066" y="4000211"/>
            <a:ext cx="1516882" cy="2561717"/>
          </a:xfrm>
          <a:prstGeom prst="arc">
            <a:avLst>
              <a:gd fmla="val 9665983" name="adj1"/>
              <a:gd fmla="val 17155676" name="adj2"/>
            </a:avLst>
          </a:prstGeom>
          <a:noFill/>
          <a:ln cap="flat" cmpd="sng" w="57150">
            <a:solidFill>
              <a:srgbClr val="CAE73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rHorst Lab Research" id="97" name="Google Shape;9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4103" y="4067374"/>
            <a:ext cx="1547716" cy="95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"/>
          <p:cNvSpPr txBox="1"/>
          <p:nvPr/>
        </p:nvSpPr>
        <p:spPr>
          <a:xfrm>
            <a:off x="427950" y="60900"/>
            <a:ext cx="113361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300">
                <a:solidFill>
                  <a:schemeClr val="dk1"/>
                </a:solidFill>
              </a:rPr>
              <a:t>Measuring response to temperature with growth parameters</a:t>
            </a:r>
            <a:endParaRPr sz="1100"/>
          </a:p>
        </p:txBody>
      </p:sp>
      <p:sp>
        <p:nvSpPr>
          <p:cNvPr id="280" name="Google Shape;280;p9"/>
          <p:cNvSpPr txBox="1"/>
          <p:nvPr/>
        </p:nvSpPr>
        <p:spPr>
          <a:xfrm>
            <a:off x="1086150" y="1587500"/>
            <a:ext cx="51579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growth model predicts: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Maximum growth rate (</a:t>
            </a:r>
            <a:r>
              <a:rPr b="0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Carrying capacity (K)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Rotifer response to temperature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(Δ</a:t>
            </a:r>
            <a:r>
              <a:rPr b="0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0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ΔK)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differs among clones</a:t>
            </a:r>
            <a:endParaRPr sz="2000">
              <a:solidFill>
                <a:schemeClr val="dk1"/>
              </a:solidFill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</a:t>
            </a:r>
            <a:r>
              <a:rPr b="0" i="0" lang="en-US" sz="2000" u="none" cap="none" strike="noStrike">
                <a:solidFill>
                  <a:srgbClr val="2E92A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1" lang="en-US" sz="2000" u="none" cap="none" strike="noStrike">
                <a:solidFill>
                  <a:srgbClr val="2E92A2"/>
                </a:solidFill>
                <a:latin typeface="Arial"/>
                <a:ea typeface="Arial"/>
                <a:cs typeface="Arial"/>
                <a:sym typeface="Arial"/>
              </a:rPr>
              <a:t>potential for rapid evolution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Competition affects growth</a:t>
            </a:r>
            <a:r>
              <a:rPr lang="en-US" sz="2000">
                <a:solidFill>
                  <a:schemeClr val="dk1"/>
                </a:solidFill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parameters in both rotifers and protists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solidFill>
                  <a:schemeClr val="dk1"/>
                </a:solidFill>
              </a:rPr>
              <a:t>  </a:t>
            </a:r>
            <a:r>
              <a:rPr b="0" i="0" lang="en-US" sz="2000" u="none" cap="none" strike="noStrike">
                <a:solidFill>
                  <a:srgbClr val="AA3F5D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1" lang="en-US" sz="2000" u="none" cap="none" strike="noStrike">
                <a:solidFill>
                  <a:srgbClr val="AA3F5D"/>
                </a:solidFill>
                <a:latin typeface="Arial"/>
                <a:ea typeface="Arial"/>
                <a:cs typeface="Arial"/>
                <a:sym typeface="Arial"/>
              </a:rPr>
              <a:t>competition is measurable</a:t>
            </a:r>
            <a:endParaRPr b="0" i="0" sz="2000" u="none" cap="none" strike="noStrike">
              <a:solidFill>
                <a:srgbClr val="AA3F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9"/>
          <p:cNvPicPr preferRelativeResize="0"/>
          <p:nvPr/>
        </p:nvPicPr>
        <p:blipFill rotWithShape="1">
          <a:blip r:embed="rId3">
            <a:alphaModFix/>
          </a:blip>
          <a:srcRect b="0" l="0" r="0" t="6554"/>
          <a:stretch/>
        </p:blipFill>
        <p:spPr>
          <a:xfrm>
            <a:off x="6653673" y="1587500"/>
            <a:ext cx="5301620" cy="34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9"/>
          <p:cNvSpPr txBox="1"/>
          <p:nvPr/>
        </p:nvSpPr>
        <p:spPr>
          <a:xfrm>
            <a:off x="7300297" y="2380697"/>
            <a:ext cx="896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0.6*</a:t>
            </a:r>
            <a:endParaRPr/>
          </a:p>
        </p:txBody>
      </p:sp>
      <p:sp>
        <p:nvSpPr>
          <p:cNvPr id="283" name="Google Shape;283;p9"/>
          <p:cNvSpPr txBox="1"/>
          <p:nvPr/>
        </p:nvSpPr>
        <p:spPr>
          <a:xfrm>
            <a:off x="10220060" y="2438870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= 77*</a:t>
            </a:r>
            <a:endParaRPr/>
          </a:p>
        </p:txBody>
      </p:sp>
      <p:cxnSp>
        <p:nvCxnSpPr>
          <p:cNvPr id="284" name="Google Shape;284;p9"/>
          <p:cNvCxnSpPr/>
          <p:nvPr/>
        </p:nvCxnSpPr>
        <p:spPr>
          <a:xfrm>
            <a:off x="7871928" y="2847114"/>
            <a:ext cx="218970" cy="24417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5" name="Google Shape;285;p9"/>
          <p:cNvCxnSpPr/>
          <p:nvPr/>
        </p:nvCxnSpPr>
        <p:spPr>
          <a:xfrm rot="10800000">
            <a:off x="10790148" y="2133756"/>
            <a:ext cx="0" cy="31892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6" name="Google Shape;286;p9"/>
          <p:cNvCxnSpPr/>
          <p:nvPr/>
        </p:nvCxnSpPr>
        <p:spPr>
          <a:xfrm flipH="1">
            <a:off x="7760020" y="2196401"/>
            <a:ext cx="1001949" cy="20136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7" name="Google Shape;287;p9"/>
          <p:cNvCxnSpPr/>
          <p:nvPr/>
        </p:nvCxnSpPr>
        <p:spPr>
          <a:xfrm rot="10800000">
            <a:off x="8388232" y="1985485"/>
            <a:ext cx="3375498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9"/>
          <p:cNvSpPr txBox="1"/>
          <p:nvPr/>
        </p:nvSpPr>
        <p:spPr>
          <a:xfrm>
            <a:off x="8814599" y="4974175"/>
            <a:ext cx="120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(d)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 rot="-5400000">
            <a:off x="5592675" y="2856376"/>
            <a:ext cx="15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Abundance</a:t>
            </a:r>
            <a:endParaRPr/>
          </a:p>
        </p:txBody>
      </p:sp>
      <p:pic>
        <p:nvPicPr>
          <p:cNvPr descr="fist bump vector icon design line illustration clip art isolated on white background" id="290" name="Google Shape;290;p9"/>
          <p:cNvPicPr preferRelativeResize="0"/>
          <p:nvPr/>
        </p:nvPicPr>
        <p:blipFill rotWithShape="1">
          <a:blip r:embed="rId4">
            <a:alphaModFix/>
          </a:blip>
          <a:srcRect b="24643" l="16752" r="16857" t="24718"/>
          <a:stretch/>
        </p:blipFill>
        <p:spPr>
          <a:xfrm>
            <a:off x="411350" y="4210033"/>
            <a:ext cx="1116782" cy="85185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9"/>
          <p:cNvSpPr txBox="1"/>
          <p:nvPr/>
        </p:nvSpPr>
        <p:spPr>
          <a:xfrm>
            <a:off x="7905251" y="1113238"/>
            <a:ext cx="26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growth curve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6827172" y="5321825"/>
            <a:ext cx="258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*Example parameters</a:t>
            </a: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539453" y="2880468"/>
            <a:ext cx="988678" cy="816709"/>
            <a:chOff x="524934" y="2846637"/>
            <a:chExt cx="988678" cy="816709"/>
          </a:xfrm>
        </p:grpSpPr>
        <p:pic>
          <p:nvPicPr>
            <p:cNvPr descr="Free Vectors | rising temperature icon" id="294" name="Google Shape;294;p9"/>
            <p:cNvPicPr preferRelativeResize="0"/>
            <p:nvPr/>
          </p:nvPicPr>
          <p:blipFill rotWithShape="1">
            <a:blip r:embed="rId5">
              <a:alphaModFix/>
            </a:blip>
            <a:srcRect b="0" l="24789" r="27087" t="0"/>
            <a:stretch/>
          </p:blipFill>
          <p:spPr>
            <a:xfrm>
              <a:off x="994347" y="2846637"/>
              <a:ext cx="519265" cy="8098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Google Shape;295;p9"/>
            <p:cNvGrpSpPr/>
            <p:nvPr/>
          </p:nvGrpSpPr>
          <p:grpSpPr>
            <a:xfrm>
              <a:off x="524934" y="2853464"/>
              <a:ext cx="519265" cy="809882"/>
              <a:chOff x="366312" y="2883882"/>
              <a:chExt cx="519265" cy="809882"/>
            </a:xfrm>
          </p:grpSpPr>
          <p:pic>
            <p:nvPicPr>
              <p:cNvPr descr="Free Vectors | rising temperature icon" id="296" name="Google Shape;296;p9"/>
              <p:cNvPicPr preferRelativeResize="0"/>
              <p:nvPr/>
            </p:nvPicPr>
            <p:blipFill rotWithShape="1">
              <a:blip r:embed="rId6">
                <a:alphaModFix/>
              </a:blip>
              <a:srcRect b="0" l="28001" r="23875" t="0"/>
              <a:stretch/>
            </p:blipFill>
            <p:spPr>
              <a:xfrm>
                <a:off x="366312" y="2883882"/>
                <a:ext cx="519265" cy="809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7" name="Google Shape;297;p9"/>
              <p:cNvSpPr/>
              <p:nvPr/>
            </p:nvSpPr>
            <p:spPr>
              <a:xfrm>
                <a:off x="593725" y="3023400"/>
                <a:ext cx="85702" cy="27622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Free Vectors | rising temperature icon" id="298" name="Google Shape;298;p9"/>
              <p:cNvPicPr preferRelativeResize="0"/>
              <p:nvPr/>
            </p:nvPicPr>
            <p:blipFill rotWithShape="1">
              <a:blip r:embed="rId6">
                <a:alphaModFix/>
              </a:blip>
              <a:srcRect b="36330" l="33536" r="55959" t="8216"/>
              <a:stretch/>
            </p:blipFill>
            <p:spPr>
              <a:xfrm rot="10800000">
                <a:off x="419007" y="2969201"/>
                <a:ext cx="113359" cy="4491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/>
          <p:nvPr/>
        </p:nvSpPr>
        <p:spPr>
          <a:xfrm>
            <a:off x="1687174" y="4127561"/>
            <a:ext cx="3703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populations of 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rosa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evolve in response to temperature?</a:t>
            </a:r>
            <a:endParaRPr/>
          </a:p>
        </p:txBody>
      </p:sp>
      <p:sp>
        <p:nvSpPr>
          <p:cNvPr id="305" name="Google Shape;305;p10"/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fmla="val 11428173" name="adj1"/>
              <a:gd fmla="val 394127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Rotifers</a:t>
            </a:r>
            <a:endParaRPr/>
          </a:p>
        </p:txBody>
      </p:sp>
      <p:sp>
        <p:nvSpPr>
          <p:cNvPr id="308" name="Google Shape;308;p10"/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Climate Change</a:t>
            </a:r>
            <a:endParaRPr/>
          </a:p>
        </p:txBody>
      </p:sp>
      <p:sp>
        <p:nvSpPr>
          <p:cNvPr id="309" name="Google Shape;309;p10"/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rgbClr val="D0D0D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Protist</a:t>
            </a:r>
            <a:endParaRPr/>
          </a:p>
        </p:txBody>
      </p:sp>
      <p:cxnSp>
        <p:nvCxnSpPr>
          <p:cNvPr id="310" name="Google Shape;310;p10"/>
          <p:cNvCxnSpPr/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1" name="Google Shape;311;p10"/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Higher Temp</a:t>
            </a:r>
            <a:endParaRPr/>
          </a:p>
        </p:txBody>
      </p:sp>
      <p:sp>
        <p:nvSpPr>
          <p:cNvPr id="312" name="Google Shape;312;p10"/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evolution</a:t>
            </a:r>
            <a:endParaRPr/>
          </a:p>
        </p:txBody>
      </p:sp>
      <p:pic>
        <p:nvPicPr>
          <p:cNvPr descr="Free Vectors | rising temperature icon" id="313" name="Google Shape;3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013" y="1732735"/>
            <a:ext cx="1822943" cy="1368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10"/>
          <p:cNvCxnSpPr/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noFill/>
          <a:ln cap="flat" cmpd="sng" w="38100">
            <a:solidFill>
              <a:srgbClr val="BEBEBE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15" name="Google Shape;315;p10"/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/>
          </a:p>
        </p:txBody>
      </p:sp>
      <p:sp>
        <p:nvSpPr>
          <p:cNvPr id="316" name="Google Shape;316;p10"/>
          <p:cNvSpPr/>
          <p:nvPr/>
        </p:nvSpPr>
        <p:spPr>
          <a:xfrm rot="-1525407">
            <a:off x="4742872" y="3156997"/>
            <a:ext cx="1465634" cy="1181261"/>
          </a:xfrm>
          <a:prstGeom prst="arc">
            <a:avLst>
              <a:gd fmla="val 15929155" name="adj1"/>
              <a:gd fmla="val 19234274" name="adj2"/>
            </a:avLst>
          </a:prstGeom>
          <a:noFill/>
          <a:ln cap="flat" cmpd="sng" w="38100">
            <a:solidFill>
              <a:srgbClr val="BEBEBE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0"/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fmla="val 12305525" name="adj1"/>
              <a:gd fmla="val 19797538" name="adj2"/>
            </a:avLst>
          </a:prstGeom>
          <a:noFill/>
          <a:ln cap="flat" cmpd="sng" w="38100">
            <a:solidFill>
              <a:srgbClr val="D0D0D0"/>
            </a:solidFill>
            <a:prstDash val="dot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Indirect effect</a:t>
            </a:r>
            <a:endParaRPr/>
          </a:p>
        </p:txBody>
      </p:sp>
      <p:sp>
        <p:nvSpPr>
          <p:cNvPr id="319" name="Google Shape;319;p10"/>
          <p:cNvSpPr txBox="1"/>
          <p:nvPr/>
        </p:nvSpPr>
        <p:spPr>
          <a:xfrm>
            <a:off x="3217426" y="3244875"/>
            <a:ext cx="1039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baseline="-25000" lang="en-US" sz="3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baseline="-25000" sz="2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"/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fmla="val 11428173" name="adj1"/>
              <a:gd fmla="val 394127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Rotifers</a:t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Climate Change</a:t>
            </a:r>
            <a:endParaRPr/>
          </a:p>
        </p:txBody>
      </p:sp>
      <p:sp>
        <p:nvSpPr>
          <p:cNvPr id="328" name="Google Shape;328;p11"/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Protist</a:t>
            </a:r>
            <a:endParaRPr/>
          </a:p>
        </p:txBody>
      </p:sp>
      <p:cxnSp>
        <p:nvCxnSpPr>
          <p:cNvPr id="329" name="Google Shape;329;p11"/>
          <p:cNvCxnSpPr/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0" name="Google Shape;330;p11"/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Higher Temp</a:t>
            </a:r>
            <a:endParaRPr/>
          </a:p>
        </p:txBody>
      </p:sp>
      <p:sp>
        <p:nvSpPr>
          <p:cNvPr id="331" name="Google Shape;331;p11"/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evolution</a:t>
            </a:r>
            <a:endParaRPr/>
          </a:p>
        </p:txBody>
      </p:sp>
      <p:pic>
        <p:nvPicPr>
          <p:cNvPr descr="Free Vectors | rising temperature icon" id="332" name="Google Shape;3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013" y="1732735"/>
            <a:ext cx="1822943" cy="1368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11"/>
          <p:cNvCxnSpPr/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34" name="Google Shape;334;p11"/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/>
          </a:p>
        </p:txBody>
      </p:sp>
      <p:sp>
        <p:nvSpPr>
          <p:cNvPr id="335" name="Google Shape;335;p11"/>
          <p:cNvSpPr/>
          <p:nvPr/>
        </p:nvSpPr>
        <p:spPr>
          <a:xfrm rot="-1525407">
            <a:off x="4742872" y="3156997"/>
            <a:ext cx="1465634" cy="1181261"/>
          </a:xfrm>
          <a:prstGeom prst="arc">
            <a:avLst>
              <a:gd fmla="val 15929155" name="adj1"/>
              <a:gd fmla="val 19234274" name="adj2"/>
            </a:avLst>
          </a:prstGeom>
          <a:noFill/>
          <a:ln cap="flat" cmpd="sng" w="38100">
            <a:solidFill>
              <a:srgbClr val="BEBEBE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1"/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fmla="val 12305525" name="adj1"/>
              <a:gd fmla="val 19797538" name="adj2"/>
            </a:avLst>
          </a:prstGeom>
          <a:noFill/>
          <a:ln cap="flat" cmpd="sng" w="38100">
            <a:solidFill>
              <a:srgbClr val="D0D0D0"/>
            </a:solidFill>
            <a:prstDash val="dot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1"/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Indirect effect</a:t>
            </a:r>
            <a:endParaRPr/>
          </a:p>
        </p:txBody>
      </p:sp>
      <p:sp>
        <p:nvSpPr>
          <p:cNvPr id="338" name="Google Shape;338;p11"/>
          <p:cNvSpPr txBox="1"/>
          <p:nvPr/>
        </p:nvSpPr>
        <p:spPr>
          <a:xfrm>
            <a:off x="3217426" y="3244875"/>
            <a:ext cx="995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baseline="-25000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baseline="-25000" sz="4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1"/>
          <p:cNvSpPr txBox="1"/>
          <p:nvPr/>
        </p:nvSpPr>
        <p:spPr>
          <a:xfrm>
            <a:off x="8027612" y="875018"/>
            <a:ext cx="40793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rosa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Tetrahymena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compete?</a:t>
            </a:r>
            <a:endParaRPr/>
          </a:p>
        </p:txBody>
      </p:sp>
      <p:sp>
        <p:nvSpPr>
          <p:cNvPr id="340" name="Google Shape;340;p11"/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populations of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rosa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evolve in response to temperature?</a:t>
            </a:r>
            <a:endParaRPr/>
          </a:p>
        </p:txBody>
      </p:sp>
      <p:sp>
        <p:nvSpPr>
          <p:cNvPr id="341" name="Google Shape;341;p11"/>
          <p:cNvSpPr txBox="1"/>
          <p:nvPr/>
        </p:nvSpPr>
        <p:spPr>
          <a:xfrm>
            <a:off x="7171772" y="937675"/>
            <a:ext cx="995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baseline="-25000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4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fmla="val 11428173" name="adj1"/>
              <a:gd fmla="val 394127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2"/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Rotifers</a:t>
            </a:r>
            <a:endParaRPr/>
          </a:p>
        </p:txBody>
      </p:sp>
      <p:sp>
        <p:nvSpPr>
          <p:cNvPr id="349" name="Google Shape;349;p12"/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Climate Change</a:t>
            </a:r>
            <a:endParaRPr/>
          </a:p>
        </p:txBody>
      </p:sp>
      <p:sp>
        <p:nvSpPr>
          <p:cNvPr id="350" name="Google Shape;350;p12"/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Protist</a:t>
            </a:r>
            <a:endParaRPr/>
          </a:p>
        </p:txBody>
      </p:sp>
      <p:cxnSp>
        <p:nvCxnSpPr>
          <p:cNvPr id="351" name="Google Shape;351;p12"/>
          <p:cNvCxnSpPr/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2" name="Google Shape;352;p12"/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Higher Temp</a:t>
            </a:r>
            <a:endParaRPr/>
          </a:p>
        </p:txBody>
      </p:sp>
      <p:sp>
        <p:nvSpPr>
          <p:cNvPr id="353" name="Google Shape;353;p12"/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evolution</a:t>
            </a:r>
            <a:endParaRPr/>
          </a:p>
        </p:txBody>
      </p:sp>
      <p:pic>
        <p:nvPicPr>
          <p:cNvPr descr="Free Vectors | rising temperature icon" id="354" name="Google Shape;3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013" y="1732735"/>
            <a:ext cx="1822943" cy="1368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12"/>
          <p:cNvCxnSpPr/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56" name="Google Shape;356;p12"/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/>
          </a:p>
        </p:txBody>
      </p:sp>
      <p:sp>
        <p:nvSpPr>
          <p:cNvPr id="357" name="Google Shape;357;p12"/>
          <p:cNvSpPr/>
          <p:nvPr/>
        </p:nvSpPr>
        <p:spPr>
          <a:xfrm rot="-1525407">
            <a:off x="4742872" y="3156997"/>
            <a:ext cx="1465634" cy="1181261"/>
          </a:xfrm>
          <a:prstGeom prst="arc">
            <a:avLst>
              <a:gd fmla="val 15929155" name="adj1"/>
              <a:gd fmla="val 19234274" name="adj2"/>
            </a:avLst>
          </a:prstGeom>
          <a:noFill/>
          <a:ln cap="flat" cmpd="sng" w="3810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2"/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fmla="val 12305525" name="adj1"/>
              <a:gd fmla="val 19797538" name="adj2"/>
            </a:avLst>
          </a:prstGeom>
          <a:noFill/>
          <a:ln cap="flat" cmpd="sng" w="38100">
            <a:solidFill>
              <a:schemeClr val="accent1"/>
            </a:solidFill>
            <a:prstDash val="dot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2"/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Indirect effect</a:t>
            </a:r>
            <a:endParaRPr/>
          </a:p>
        </p:txBody>
      </p:sp>
      <p:sp>
        <p:nvSpPr>
          <p:cNvPr id="360" name="Google Shape;360;p12"/>
          <p:cNvSpPr txBox="1"/>
          <p:nvPr/>
        </p:nvSpPr>
        <p:spPr>
          <a:xfrm>
            <a:off x="3217426" y="3244875"/>
            <a:ext cx="1031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baseline="-25000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baseline="-25000" sz="4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2"/>
          <p:cNvSpPr txBox="1"/>
          <p:nvPr/>
        </p:nvSpPr>
        <p:spPr>
          <a:xfrm>
            <a:off x="7171774" y="937675"/>
            <a:ext cx="90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baseline="-25000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4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2"/>
          <p:cNvSpPr txBox="1"/>
          <p:nvPr/>
        </p:nvSpPr>
        <p:spPr>
          <a:xfrm>
            <a:off x="8027613" y="875018"/>
            <a:ext cx="39092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rosa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Tetrahymena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compete?</a:t>
            </a:r>
            <a:endParaRPr/>
          </a:p>
        </p:txBody>
      </p:sp>
      <p:sp>
        <p:nvSpPr>
          <p:cNvPr id="363" name="Google Shape;363;p12"/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populations of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rosa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evolve in response to temperature?</a:t>
            </a:r>
            <a:endParaRPr/>
          </a:p>
        </p:txBody>
      </p:sp>
      <p:sp>
        <p:nvSpPr>
          <p:cNvPr id="364" name="Google Shape;364;p12"/>
          <p:cNvSpPr txBox="1"/>
          <p:nvPr/>
        </p:nvSpPr>
        <p:spPr>
          <a:xfrm>
            <a:off x="6491423" y="3465825"/>
            <a:ext cx="938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baseline="-25000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baseline="-25000" sz="4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2"/>
          <p:cNvSpPr txBox="1"/>
          <p:nvPr/>
        </p:nvSpPr>
        <p:spPr>
          <a:xfrm>
            <a:off x="7293258" y="3537277"/>
            <a:ext cx="469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there evolution-mediated indirect effects of temperature on competition between 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rosa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Tetrahymena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5722" y="3967694"/>
            <a:ext cx="2950446" cy="1773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tri Dish - 2.9&quot; Diameter, 0.5&quot; Depth - Polypropylene Plastic — Eisco Labs" id="371" name="Google Shape;371;p13"/>
          <p:cNvPicPr preferRelativeResize="0"/>
          <p:nvPr/>
        </p:nvPicPr>
        <p:blipFill rotWithShape="1">
          <a:blip r:embed="rId4">
            <a:alphaModFix/>
          </a:blip>
          <a:srcRect b="20526" l="17136" r="12936" t="15268"/>
          <a:stretch/>
        </p:blipFill>
        <p:spPr>
          <a:xfrm>
            <a:off x="7565895" y="3856824"/>
            <a:ext cx="1512983" cy="896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5mL Erlenmeyer Flask, Globe Glass, Narrow Mouth, 48-Case" id="372" name="Google Shape;372;p13"/>
          <p:cNvPicPr preferRelativeResize="0"/>
          <p:nvPr/>
        </p:nvPicPr>
        <p:blipFill rotWithShape="1">
          <a:blip r:embed="rId5">
            <a:alphaModFix/>
          </a:blip>
          <a:srcRect b="0" l="0" r="11850" t="0"/>
          <a:stretch/>
        </p:blipFill>
        <p:spPr>
          <a:xfrm>
            <a:off x="10108199" y="637614"/>
            <a:ext cx="2007435" cy="227731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3"/>
          <p:cNvSpPr/>
          <p:nvPr/>
        </p:nvSpPr>
        <p:spPr>
          <a:xfrm>
            <a:off x="8705096" y="2186395"/>
            <a:ext cx="2092960" cy="2159000"/>
          </a:xfrm>
          <a:custGeom>
            <a:rect b="b" l="l" r="r" t="t"/>
            <a:pathLst>
              <a:path extrusionOk="0" h="2159000" w="2092960">
                <a:moveTo>
                  <a:pt x="1478280" y="0"/>
                </a:moveTo>
                <a:lnTo>
                  <a:pt x="2077720" y="1981200"/>
                </a:lnTo>
                <a:lnTo>
                  <a:pt x="2092960" y="2067560"/>
                </a:lnTo>
                <a:lnTo>
                  <a:pt x="2062480" y="2118360"/>
                </a:lnTo>
                <a:lnTo>
                  <a:pt x="2001520" y="2143760"/>
                </a:lnTo>
                <a:lnTo>
                  <a:pt x="1950720" y="2153920"/>
                </a:lnTo>
                <a:lnTo>
                  <a:pt x="1905000" y="2159000"/>
                </a:lnTo>
                <a:lnTo>
                  <a:pt x="1854200" y="2153920"/>
                </a:lnTo>
                <a:lnTo>
                  <a:pt x="1813560" y="2133600"/>
                </a:lnTo>
                <a:lnTo>
                  <a:pt x="1844040" y="2148840"/>
                </a:lnTo>
                <a:lnTo>
                  <a:pt x="0" y="1651000"/>
                </a:lnTo>
                <a:lnTo>
                  <a:pt x="1478280" y="0"/>
                </a:lnTo>
                <a:close/>
              </a:path>
            </a:pathLst>
          </a:custGeom>
          <a:solidFill>
            <a:srgbClr val="F2F2F2">
              <a:alpha val="32156"/>
            </a:srgbClr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3"/>
          <p:cNvSpPr/>
          <p:nvPr/>
        </p:nvSpPr>
        <p:spPr>
          <a:xfrm>
            <a:off x="7963873" y="1570069"/>
            <a:ext cx="2333803" cy="2333803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alcon® Conical Tubes, 50 mL | STEMCELL Technologies" id="375" name="Google Shape;375;p13"/>
          <p:cNvPicPr preferRelativeResize="0"/>
          <p:nvPr/>
        </p:nvPicPr>
        <p:blipFill rotWithShape="1">
          <a:blip r:embed="rId6">
            <a:alphaModFix/>
          </a:blip>
          <a:srcRect b="12410" l="29666" r="35676" t="1349"/>
          <a:stretch/>
        </p:blipFill>
        <p:spPr>
          <a:xfrm>
            <a:off x="3861728" y="2987169"/>
            <a:ext cx="1412034" cy="270121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3"/>
          <p:cNvSpPr/>
          <p:nvPr/>
        </p:nvSpPr>
        <p:spPr>
          <a:xfrm>
            <a:off x="2814756" y="2248646"/>
            <a:ext cx="1859319" cy="1973437"/>
          </a:xfrm>
          <a:prstGeom prst="arc">
            <a:avLst>
              <a:gd fmla="val 14204873" name="adj1"/>
              <a:gd fmla="val 2058203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3"/>
          <p:cNvSpPr txBox="1"/>
          <p:nvPr/>
        </p:nvSpPr>
        <p:spPr>
          <a:xfrm>
            <a:off x="2931562" y="1781261"/>
            <a:ext cx="18603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Leaf water</a:t>
            </a:r>
            <a:endParaRPr/>
          </a:p>
        </p:txBody>
      </p:sp>
      <p:sp>
        <p:nvSpPr>
          <p:cNvPr id="378" name="Google Shape;378;p13"/>
          <p:cNvSpPr txBox="1"/>
          <p:nvPr/>
        </p:nvSpPr>
        <p:spPr>
          <a:xfrm>
            <a:off x="1659294" y="47832"/>
            <a:ext cx="8873412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</a:rPr>
              <a:t>Field Sampling and Isolation</a:t>
            </a:r>
            <a:endParaRPr/>
          </a:p>
        </p:txBody>
      </p:sp>
      <p:sp>
        <p:nvSpPr>
          <p:cNvPr id="379" name="Google Shape;379;p13"/>
          <p:cNvSpPr/>
          <p:nvPr/>
        </p:nvSpPr>
        <p:spPr>
          <a:xfrm rot="-1331709">
            <a:off x="4730220" y="2501652"/>
            <a:ext cx="1859319" cy="1973437"/>
          </a:xfrm>
          <a:prstGeom prst="arc">
            <a:avLst>
              <a:gd fmla="val 14062064" name="adj1"/>
              <a:gd fmla="val 1974263" name="adj2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etri Dish - 2.9&quot; Diameter, 0.5&quot; Depth - Polypropylene Plastic — Eisco Labs" id="380" name="Google Shape;380;p13"/>
          <p:cNvPicPr preferRelativeResize="0"/>
          <p:nvPr/>
        </p:nvPicPr>
        <p:blipFill rotWithShape="1">
          <a:blip r:embed="rId4">
            <a:alphaModFix/>
          </a:blip>
          <a:srcRect b="20526" l="17136" r="12936" t="15268"/>
          <a:stretch/>
        </p:blipFill>
        <p:spPr>
          <a:xfrm>
            <a:off x="5858221" y="3856824"/>
            <a:ext cx="1512983" cy="89634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3"/>
          <p:cNvSpPr/>
          <p:nvPr/>
        </p:nvSpPr>
        <p:spPr>
          <a:xfrm rot="-2408669">
            <a:off x="6782463" y="3434597"/>
            <a:ext cx="1337811" cy="1343130"/>
          </a:xfrm>
          <a:prstGeom prst="arc">
            <a:avLst>
              <a:gd fmla="val 15463907" name="adj1"/>
              <a:gd fmla="val 1257329" name="adj2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3"/>
          <p:cNvSpPr txBox="1"/>
          <p:nvPr/>
        </p:nvSpPr>
        <p:spPr>
          <a:xfrm>
            <a:off x="4791893" y="2085677"/>
            <a:ext cx="18603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1st Isolation</a:t>
            </a:r>
            <a:endParaRPr/>
          </a:p>
        </p:txBody>
      </p:sp>
      <p:sp>
        <p:nvSpPr>
          <p:cNvPr id="383" name="Google Shape;383;p13"/>
          <p:cNvSpPr txBox="1"/>
          <p:nvPr/>
        </p:nvSpPr>
        <p:spPr>
          <a:xfrm>
            <a:off x="6334596" y="3048622"/>
            <a:ext cx="20380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2nd Isolation</a:t>
            </a:r>
            <a:endParaRPr/>
          </a:p>
        </p:txBody>
      </p:sp>
      <p:sp>
        <p:nvSpPr>
          <p:cNvPr id="384" name="Google Shape;384;p13"/>
          <p:cNvSpPr/>
          <p:nvPr/>
        </p:nvSpPr>
        <p:spPr>
          <a:xfrm>
            <a:off x="4052217" y="4888017"/>
            <a:ext cx="1243715" cy="1243715"/>
          </a:xfrm>
          <a:prstGeom prst="rect">
            <a:avLst/>
          </a:prstGeom>
          <a:solidFill>
            <a:srgbClr val="FFFFFF">
              <a:alpha val="67058"/>
            </a:srgbClr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3"/>
          <p:cNvSpPr/>
          <p:nvPr/>
        </p:nvSpPr>
        <p:spPr>
          <a:xfrm>
            <a:off x="7700528" y="4888018"/>
            <a:ext cx="1243715" cy="1243715"/>
          </a:xfrm>
          <a:prstGeom prst="rect">
            <a:avLst/>
          </a:prstGeom>
          <a:noFill/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3"/>
          <p:cNvSpPr/>
          <p:nvPr/>
        </p:nvSpPr>
        <p:spPr>
          <a:xfrm rot="593538">
            <a:off x="4243967" y="6031967"/>
            <a:ext cx="342900" cy="75184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3"/>
          <p:cNvSpPr/>
          <p:nvPr/>
        </p:nvSpPr>
        <p:spPr>
          <a:xfrm rot="1009816">
            <a:off x="4370885" y="5971241"/>
            <a:ext cx="342900" cy="9621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3"/>
          <p:cNvSpPr/>
          <p:nvPr/>
        </p:nvSpPr>
        <p:spPr>
          <a:xfrm rot="-1332309">
            <a:off x="4631326" y="5927581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3"/>
          <p:cNvSpPr/>
          <p:nvPr/>
        </p:nvSpPr>
        <p:spPr>
          <a:xfrm rot="738642">
            <a:off x="4856865" y="5963671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3"/>
          <p:cNvSpPr/>
          <p:nvPr/>
        </p:nvSpPr>
        <p:spPr>
          <a:xfrm rot="-688886">
            <a:off x="5035413" y="5957644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"/>
          <p:cNvSpPr/>
          <p:nvPr/>
        </p:nvSpPr>
        <p:spPr>
          <a:xfrm rot="-1251858">
            <a:off x="4061279" y="5912832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3"/>
          <p:cNvSpPr/>
          <p:nvPr/>
        </p:nvSpPr>
        <p:spPr>
          <a:xfrm rot="-688886">
            <a:off x="4867214" y="5621897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3"/>
          <p:cNvSpPr/>
          <p:nvPr/>
        </p:nvSpPr>
        <p:spPr>
          <a:xfrm rot="3199562">
            <a:off x="4505038" y="556224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3"/>
          <p:cNvSpPr/>
          <p:nvPr/>
        </p:nvSpPr>
        <p:spPr>
          <a:xfrm rot="548053">
            <a:off x="4847926" y="525424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3"/>
          <p:cNvSpPr/>
          <p:nvPr/>
        </p:nvSpPr>
        <p:spPr>
          <a:xfrm rot="-2153963">
            <a:off x="4677231" y="57322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3"/>
          <p:cNvSpPr/>
          <p:nvPr/>
        </p:nvSpPr>
        <p:spPr>
          <a:xfrm rot="-2153963">
            <a:off x="4283385" y="5703473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3"/>
          <p:cNvSpPr/>
          <p:nvPr/>
        </p:nvSpPr>
        <p:spPr>
          <a:xfrm rot="2905502">
            <a:off x="4283384" y="53254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3"/>
          <p:cNvSpPr/>
          <p:nvPr/>
        </p:nvSpPr>
        <p:spPr>
          <a:xfrm rot="1626068">
            <a:off x="4400404" y="5478476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3"/>
          <p:cNvSpPr/>
          <p:nvPr/>
        </p:nvSpPr>
        <p:spPr>
          <a:xfrm rot="1626068">
            <a:off x="5115066" y="50695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3"/>
          <p:cNvSpPr/>
          <p:nvPr/>
        </p:nvSpPr>
        <p:spPr>
          <a:xfrm rot="-2522523">
            <a:off x="5018909" y="5718053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3"/>
          <p:cNvSpPr/>
          <p:nvPr/>
        </p:nvSpPr>
        <p:spPr>
          <a:xfrm rot="302628">
            <a:off x="4240377" y="5005151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3"/>
          <p:cNvSpPr/>
          <p:nvPr/>
        </p:nvSpPr>
        <p:spPr>
          <a:xfrm rot="-1467700">
            <a:off x="4539516" y="517620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13"/>
          <p:cNvPicPr preferRelativeResize="0"/>
          <p:nvPr/>
        </p:nvPicPr>
        <p:blipFill rotWithShape="1">
          <a:blip r:embed="rId7">
            <a:alphaModFix/>
          </a:blip>
          <a:srcRect b="-526" l="11943" r="12410" t="-725"/>
          <a:stretch/>
        </p:blipFill>
        <p:spPr>
          <a:xfrm rot="-2412360">
            <a:off x="4463605" y="5065955"/>
            <a:ext cx="491424" cy="49332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3"/>
          <p:cNvSpPr/>
          <p:nvPr/>
        </p:nvSpPr>
        <p:spPr>
          <a:xfrm>
            <a:off x="4348366" y="5806498"/>
            <a:ext cx="589549" cy="132080"/>
          </a:xfrm>
          <a:custGeom>
            <a:rect b="b" l="l" r="r" t="t"/>
            <a:pathLst>
              <a:path extrusionOk="0" h="132080" w="589549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 cap="flat" cmpd="sng" w="19050">
            <a:solidFill>
              <a:srgbClr val="524B4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3"/>
          <p:cNvSpPr/>
          <p:nvPr/>
        </p:nvSpPr>
        <p:spPr>
          <a:xfrm rot="7261827">
            <a:off x="4761189" y="5746480"/>
            <a:ext cx="589549" cy="132080"/>
          </a:xfrm>
          <a:custGeom>
            <a:rect b="b" l="l" r="r" t="t"/>
            <a:pathLst>
              <a:path extrusionOk="0" h="132080" w="589549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 cap="flat" cmpd="sng" w="19050">
            <a:solidFill>
              <a:srgbClr val="524B4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3"/>
          <p:cNvSpPr/>
          <p:nvPr/>
        </p:nvSpPr>
        <p:spPr>
          <a:xfrm rot="1455210">
            <a:off x="4176134" y="5185635"/>
            <a:ext cx="53340" cy="320040"/>
          </a:xfrm>
          <a:custGeom>
            <a:rect b="b" l="l" r="r" t="t"/>
            <a:pathLst>
              <a:path extrusionOk="0" h="320040" w="533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 cap="flat" cmpd="sng" w="19050">
            <a:solidFill>
              <a:srgbClr val="D2B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3"/>
          <p:cNvSpPr/>
          <p:nvPr/>
        </p:nvSpPr>
        <p:spPr>
          <a:xfrm rot="9442893">
            <a:off x="4996468" y="4953216"/>
            <a:ext cx="73479" cy="516512"/>
          </a:xfrm>
          <a:custGeom>
            <a:rect b="b" l="l" r="r" t="t"/>
            <a:pathLst>
              <a:path extrusionOk="0" h="320040" w="533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 cap="flat" cmpd="sng" w="19050">
            <a:solidFill>
              <a:srgbClr val="D2B8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3"/>
          <p:cNvSpPr/>
          <p:nvPr/>
        </p:nvSpPr>
        <p:spPr>
          <a:xfrm rot="-5032243">
            <a:off x="4227694" y="558535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3"/>
          <p:cNvSpPr/>
          <p:nvPr/>
        </p:nvSpPr>
        <p:spPr>
          <a:xfrm rot="-5032243">
            <a:off x="4427033" y="57012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3"/>
          <p:cNvSpPr/>
          <p:nvPr/>
        </p:nvSpPr>
        <p:spPr>
          <a:xfrm rot="-5032243">
            <a:off x="4167713" y="5760741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3"/>
          <p:cNvSpPr/>
          <p:nvPr/>
        </p:nvSpPr>
        <p:spPr>
          <a:xfrm rot="302628">
            <a:off x="4793759" y="5494880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3"/>
          <p:cNvSpPr/>
          <p:nvPr/>
        </p:nvSpPr>
        <p:spPr>
          <a:xfrm rot="-2697573">
            <a:off x="4935031" y="5461352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3"/>
          <p:cNvSpPr/>
          <p:nvPr/>
        </p:nvSpPr>
        <p:spPr>
          <a:xfrm rot="-2697573">
            <a:off x="4629510" y="4971577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3"/>
          <p:cNvSpPr/>
          <p:nvPr/>
        </p:nvSpPr>
        <p:spPr>
          <a:xfrm rot="1626068">
            <a:off x="5151663" y="531435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13"/>
          <p:cNvGrpSpPr/>
          <p:nvPr/>
        </p:nvGrpSpPr>
        <p:grpSpPr>
          <a:xfrm>
            <a:off x="5908859" y="4891064"/>
            <a:ext cx="1243715" cy="1243715"/>
            <a:chOff x="5946959" y="4179806"/>
            <a:chExt cx="1243715" cy="1243715"/>
          </a:xfrm>
        </p:grpSpPr>
        <p:sp>
          <p:nvSpPr>
            <p:cNvPr id="416" name="Google Shape;416;p13"/>
            <p:cNvSpPr/>
            <p:nvPr/>
          </p:nvSpPr>
          <p:spPr>
            <a:xfrm>
              <a:off x="5946959" y="4179806"/>
              <a:ext cx="1243715" cy="1243715"/>
            </a:xfrm>
            <a:prstGeom prst="rect">
              <a:avLst/>
            </a:prstGeom>
            <a:noFill/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7" name="Google Shape;417;p13"/>
            <p:cNvPicPr preferRelativeResize="0"/>
            <p:nvPr/>
          </p:nvPicPr>
          <p:blipFill rotWithShape="1">
            <a:blip r:embed="rId7">
              <a:alphaModFix/>
            </a:blip>
            <a:srcRect b="-526" l="11943" r="12410" t="-725"/>
            <a:stretch/>
          </p:blipFill>
          <p:spPr>
            <a:xfrm rot="3313987">
              <a:off x="6437186" y="4495054"/>
              <a:ext cx="491424" cy="4933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13"/>
            <p:cNvSpPr/>
            <p:nvPr/>
          </p:nvSpPr>
          <p:spPr>
            <a:xfrm rot="1626068">
              <a:off x="6304331" y="4431062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 rot="1626068">
              <a:off x="6090874" y="506370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 rot="1626068">
              <a:off x="6696642" y="503503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 rot="-2697573">
              <a:off x="6762747" y="44188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 rot="-2697573">
              <a:off x="6787931" y="51884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3" name="Google Shape;423;p13"/>
          <p:cNvPicPr preferRelativeResize="0"/>
          <p:nvPr/>
        </p:nvPicPr>
        <p:blipFill rotWithShape="1">
          <a:blip r:embed="rId7">
            <a:alphaModFix/>
          </a:blip>
          <a:srcRect b="-526" l="11943" r="12410" t="-725"/>
          <a:stretch/>
        </p:blipFill>
        <p:spPr>
          <a:xfrm rot="-5195714">
            <a:off x="8079498" y="5271074"/>
            <a:ext cx="491424" cy="49332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3"/>
          <p:cNvSpPr/>
          <p:nvPr/>
        </p:nvSpPr>
        <p:spPr>
          <a:xfrm rot="1626068">
            <a:off x="7964734" y="589974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8824" y="2626722"/>
            <a:ext cx="2756176" cy="28756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13"/>
          <p:cNvGrpSpPr/>
          <p:nvPr/>
        </p:nvGrpSpPr>
        <p:grpSpPr>
          <a:xfrm>
            <a:off x="293635" y="161069"/>
            <a:ext cx="2749572" cy="2199658"/>
            <a:chOff x="7204400" y="224251"/>
            <a:chExt cx="4762500" cy="3810000"/>
          </a:xfrm>
        </p:grpSpPr>
        <p:pic>
          <p:nvPicPr>
            <p:cNvPr descr="Apalachicola National Forest – Travel guide at Wikivoyage" id="427" name="Google Shape;427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204400" y="224251"/>
              <a:ext cx="476250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13"/>
            <p:cNvSpPr/>
            <p:nvPr/>
          </p:nvSpPr>
          <p:spPr>
            <a:xfrm>
              <a:off x="8901405" y="739308"/>
              <a:ext cx="475861" cy="371035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13"/>
          <p:cNvSpPr/>
          <p:nvPr/>
        </p:nvSpPr>
        <p:spPr>
          <a:xfrm>
            <a:off x="933450" y="866775"/>
            <a:ext cx="725844" cy="2142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3"/>
          <p:cNvSpPr txBox="1"/>
          <p:nvPr/>
        </p:nvSpPr>
        <p:spPr>
          <a:xfrm>
            <a:off x="441747" y="1658150"/>
            <a:ext cx="17092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Apalachicola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Forest</a:t>
            </a:r>
            <a:endParaRPr/>
          </a:p>
        </p:txBody>
      </p:sp>
      <p:cxnSp>
        <p:nvCxnSpPr>
          <p:cNvPr id="431" name="Google Shape;431;p13"/>
          <p:cNvCxnSpPr>
            <a:endCxn id="429" idx="0"/>
          </p:cNvCxnSpPr>
          <p:nvPr/>
        </p:nvCxnSpPr>
        <p:spPr>
          <a:xfrm flipH="1" rot="10800000">
            <a:off x="1133472" y="866775"/>
            <a:ext cx="162900" cy="67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32" name="Google Shape;432;p13"/>
          <p:cNvSpPr txBox="1"/>
          <p:nvPr/>
        </p:nvSpPr>
        <p:spPr>
          <a:xfrm>
            <a:off x="9875655" y="516292"/>
            <a:ext cx="25977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Clonal Cultures</a:t>
            </a:r>
            <a:endParaRPr/>
          </a:p>
        </p:txBody>
      </p:sp>
      <p:sp>
        <p:nvSpPr>
          <p:cNvPr id="433" name="Google Shape;433;p13"/>
          <p:cNvSpPr/>
          <p:nvPr/>
        </p:nvSpPr>
        <p:spPr>
          <a:xfrm flipH="1" rot="7834882">
            <a:off x="8096603" y="1744431"/>
            <a:ext cx="3408116" cy="2717863"/>
          </a:xfrm>
          <a:prstGeom prst="arc">
            <a:avLst>
              <a:gd fmla="val 16190396" name="adj1"/>
              <a:gd fmla="val 19354834" name="adj2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13"/>
          <p:cNvPicPr preferRelativeResize="0"/>
          <p:nvPr/>
        </p:nvPicPr>
        <p:blipFill rotWithShape="1">
          <a:blip r:embed="rId7">
            <a:alphaModFix/>
          </a:blip>
          <a:srcRect b="-526" l="11943" r="12410" t="-725"/>
          <a:stretch/>
        </p:blipFill>
        <p:spPr>
          <a:xfrm rot="-10641108">
            <a:off x="8509420" y="2130123"/>
            <a:ext cx="491424" cy="4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/>
          <p:cNvPicPr preferRelativeResize="0"/>
          <p:nvPr/>
        </p:nvPicPr>
        <p:blipFill rotWithShape="1">
          <a:blip r:embed="rId7">
            <a:alphaModFix/>
          </a:blip>
          <a:srcRect b="-526" l="11943" r="12410" t="-725"/>
          <a:stretch/>
        </p:blipFill>
        <p:spPr>
          <a:xfrm rot="-10552273">
            <a:off x="9592295" y="2167271"/>
            <a:ext cx="337310" cy="33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/>
          <p:cNvPicPr preferRelativeResize="0"/>
          <p:nvPr/>
        </p:nvPicPr>
        <p:blipFill rotWithShape="1">
          <a:blip r:embed="rId7">
            <a:alphaModFix/>
          </a:blip>
          <a:srcRect b="-526" l="11943" r="12410" t="-725"/>
          <a:stretch/>
        </p:blipFill>
        <p:spPr>
          <a:xfrm rot="-2537146">
            <a:off x="8686521" y="2911976"/>
            <a:ext cx="370612" cy="37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/>
          <p:cNvPicPr preferRelativeResize="0"/>
          <p:nvPr/>
        </p:nvPicPr>
        <p:blipFill rotWithShape="1">
          <a:blip r:embed="rId7">
            <a:alphaModFix/>
          </a:blip>
          <a:srcRect b="-526" l="11943" r="12410" t="-725"/>
          <a:stretch/>
        </p:blipFill>
        <p:spPr>
          <a:xfrm rot="-5400000">
            <a:off x="9232803" y="2898142"/>
            <a:ext cx="491424" cy="4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/>
          <p:cNvPicPr preferRelativeResize="0"/>
          <p:nvPr/>
        </p:nvPicPr>
        <p:blipFill rotWithShape="1">
          <a:blip r:embed="rId7">
            <a:alphaModFix/>
          </a:blip>
          <a:srcRect b="-526" l="11943" r="12410" t="-725"/>
          <a:stretch/>
        </p:blipFill>
        <p:spPr>
          <a:xfrm rot="-5400000">
            <a:off x="7966495" y="2424179"/>
            <a:ext cx="491424" cy="4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/>
          <p:cNvPicPr preferRelativeResize="0"/>
          <p:nvPr/>
        </p:nvPicPr>
        <p:blipFill rotWithShape="1">
          <a:blip r:embed="rId7">
            <a:alphaModFix/>
          </a:blip>
          <a:srcRect b="-526" l="11944" r="35563" t="-725"/>
          <a:stretch/>
        </p:blipFill>
        <p:spPr>
          <a:xfrm rot="604181">
            <a:off x="9916157" y="2652429"/>
            <a:ext cx="341017" cy="4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3"/>
          <p:cNvPicPr preferRelativeResize="0"/>
          <p:nvPr/>
        </p:nvPicPr>
        <p:blipFill rotWithShape="1">
          <a:blip r:embed="rId7">
            <a:alphaModFix/>
          </a:blip>
          <a:srcRect b="-526" l="32540" r="12410" t="-725"/>
          <a:stretch/>
        </p:blipFill>
        <p:spPr>
          <a:xfrm rot="6810480">
            <a:off x="9326810" y="1603475"/>
            <a:ext cx="357625" cy="4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3"/>
          <p:cNvPicPr preferRelativeResize="0"/>
          <p:nvPr/>
        </p:nvPicPr>
        <p:blipFill rotWithShape="1">
          <a:blip r:embed="rId7">
            <a:alphaModFix/>
          </a:blip>
          <a:srcRect b="-527" l="11943" r="12410" t="40702"/>
          <a:stretch/>
        </p:blipFill>
        <p:spPr>
          <a:xfrm rot="-10641108">
            <a:off x="8938301" y="3591430"/>
            <a:ext cx="491424" cy="29148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3"/>
          <p:cNvSpPr/>
          <p:nvPr/>
        </p:nvSpPr>
        <p:spPr>
          <a:xfrm flipH="1" rot="-10553065">
            <a:off x="8950907" y="4169056"/>
            <a:ext cx="1473857" cy="373684"/>
          </a:xfrm>
          <a:prstGeom prst="arc">
            <a:avLst>
              <a:gd fmla="val 11083160" name="adj1"/>
              <a:gd fmla="val 92068" name="adj2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4"/>
          <p:cNvGrpSpPr/>
          <p:nvPr/>
        </p:nvGrpSpPr>
        <p:grpSpPr>
          <a:xfrm>
            <a:off x="7256834" y="1252067"/>
            <a:ext cx="3617075" cy="5090367"/>
            <a:chOff x="7939024" y="2071017"/>
            <a:chExt cx="3082414" cy="4337930"/>
          </a:xfrm>
        </p:grpSpPr>
        <p:pic>
          <p:nvPicPr>
            <p:cNvPr id="448" name="Google Shape;448;p14"/>
            <p:cNvPicPr preferRelativeResize="0"/>
            <p:nvPr/>
          </p:nvPicPr>
          <p:blipFill rotWithShape="1">
            <a:blip r:embed="rId3">
              <a:alphaModFix/>
            </a:blip>
            <a:srcRect b="0" l="0" r="55102" t="0"/>
            <a:stretch/>
          </p:blipFill>
          <p:spPr>
            <a:xfrm>
              <a:off x="8055756" y="2142684"/>
              <a:ext cx="2871648" cy="4266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14"/>
            <p:cNvSpPr/>
            <p:nvPr/>
          </p:nvSpPr>
          <p:spPr>
            <a:xfrm>
              <a:off x="7939024" y="2071017"/>
              <a:ext cx="3082414" cy="4945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14"/>
          <p:cNvSpPr txBox="1"/>
          <p:nvPr/>
        </p:nvSpPr>
        <p:spPr>
          <a:xfrm>
            <a:off x="2102423" y="856034"/>
            <a:ext cx="8328357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17 clones were mixed for a diversity in response to temperature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generation in growth chambers at 25 °C and 30 °C</a:t>
            </a:r>
            <a:endParaRPr/>
          </a:p>
        </p:txBody>
      </p:sp>
      <p:sp>
        <p:nvSpPr>
          <p:cNvPr id="451" name="Google Shape;451;p14"/>
          <p:cNvSpPr txBox="1"/>
          <p:nvPr/>
        </p:nvSpPr>
        <p:spPr>
          <a:xfrm>
            <a:off x="660800" y="47825"/>
            <a:ext cx="109647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300">
                <a:solidFill>
                  <a:schemeClr val="dk1"/>
                </a:solidFill>
              </a:rPr>
              <a:t>Establishing evolutionary histories of temperature</a:t>
            </a:r>
            <a:endParaRPr sz="1100"/>
          </a:p>
        </p:txBody>
      </p:sp>
      <p:pic>
        <p:nvPicPr>
          <p:cNvPr descr="one door growth chamber" id="452" name="Google Shape;452;p14"/>
          <p:cNvPicPr preferRelativeResize="0"/>
          <p:nvPr/>
        </p:nvPicPr>
        <p:blipFill rotWithShape="1">
          <a:blip r:embed="rId4">
            <a:alphaModFix/>
          </a:blip>
          <a:srcRect b="0" l="16533" r="14003" t="0"/>
          <a:stretch/>
        </p:blipFill>
        <p:spPr>
          <a:xfrm>
            <a:off x="399856" y="2374356"/>
            <a:ext cx="2898842" cy="4173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sell 50ml Polypropylene Screw Top Self Standing Base Centrifuge Tube with Graduated Marks and Writing Area, Pack of 10" id="453" name="Google Shape;45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5678" y="2610927"/>
            <a:ext cx="3530359" cy="353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5"/>
          <p:cNvSpPr txBox="1"/>
          <p:nvPr/>
        </p:nvSpPr>
        <p:spPr>
          <a:xfrm>
            <a:off x="503020" y="1144512"/>
            <a:ext cx="51936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garden setting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 cross of evolved T, contemporary T, and competition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Tetrahymena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sp. also grown alone at 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 °C and 30 °C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Measured abundance over 16 timepoints to model growth parameters</a:t>
            </a:r>
            <a:endParaRPr/>
          </a:p>
        </p:txBody>
      </p:sp>
      <p:pic>
        <p:nvPicPr>
          <p:cNvPr id="460" name="Google Shape;460;p15"/>
          <p:cNvPicPr preferRelativeResize="0"/>
          <p:nvPr/>
        </p:nvPicPr>
        <p:blipFill rotWithShape="1">
          <a:blip r:embed="rId3">
            <a:alphaModFix/>
          </a:blip>
          <a:srcRect b="0" l="27707" r="0" t="0"/>
          <a:stretch/>
        </p:blipFill>
        <p:spPr>
          <a:xfrm>
            <a:off x="5973793" y="588427"/>
            <a:ext cx="4623765" cy="426626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5"/>
          <p:cNvSpPr/>
          <p:nvPr/>
        </p:nvSpPr>
        <p:spPr>
          <a:xfrm>
            <a:off x="4201679" y="467935"/>
            <a:ext cx="4526604" cy="494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5"/>
          <p:cNvSpPr/>
          <p:nvPr/>
        </p:nvSpPr>
        <p:spPr>
          <a:xfrm>
            <a:off x="7544579" y="1757014"/>
            <a:ext cx="234950" cy="21526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5"/>
          <p:cNvSpPr txBox="1"/>
          <p:nvPr/>
        </p:nvSpPr>
        <p:spPr>
          <a:xfrm rot="-5400000">
            <a:off x="7237325" y="2016726"/>
            <a:ext cx="84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 °C</a:t>
            </a:r>
            <a:endParaRPr/>
          </a:p>
        </p:txBody>
      </p:sp>
      <p:sp>
        <p:nvSpPr>
          <p:cNvPr id="464" name="Google Shape;464;p15"/>
          <p:cNvSpPr txBox="1"/>
          <p:nvPr/>
        </p:nvSpPr>
        <p:spPr>
          <a:xfrm rot="-5400000">
            <a:off x="7215125" y="3275696"/>
            <a:ext cx="89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 °C</a:t>
            </a:r>
            <a:endParaRPr/>
          </a:p>
        </p:txBody>
      </p:sp>
      <p:grpSp>
        <p:nvGrpSpPr>
          <p:cNvPr id="465" name="Google Shape;465;p15"/>
          <p:cNvGrpSpPr/>
          <p:nvPr/>
        </p:nvGrpSpPr>
        <p:grpSpPr>
          <a:xfrm>
            <a:off x="211938" y="5640375"/>
            <a:ext cx="11892587" cy="1038860"/>
            <a:chOff x="172912" y="5038917"/>
            <a:chExt cx="11892587" cy="1038860"/>
          </a:xfrm>
        </p:grpSpPr>
        <p:sp>
          <p:nvSpPr>
            <p:cNvPr id="466" name="Google Shape;466;p15"/>
            <p:cNvSpPr txBox="1"/>
            <p:nvPr/>
          </p:nvSpPr>
          <p:spPr>
            <a:xfrm>
              <a:off x="172912" y="5708445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r>
                <a:rPr lang="en-US" sz="1800">
                  <a:solidFill>
                    <a:schemeClr val="dk1"/>
                  </a:solidFill>
                </a:rPr>
                <a:t>0</a:t>
              </a:r>
              <a:endParaRPr/>
            </a:p>
          </p:txBody>
        </p:sp>
        <p:cxnSp>
          <p:nvCxnSpPr>
            <p:cNvPr id="467" name="Google Shape;467;p15"/>
            <p:cNvCxnSpPr/>
            <p:nvPr/>
          </p:nvCxnSpPr>
          <p:spPr>
            <a:xfrm>
              <a:off x="391882" y="5559288"/>
              <a:ext cx="11408236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sp>
          <p:nvSpPr>
            <p:cNvPr id="468" name="Google Shape;468;p15"/>
            <p:cNvSpPr txBox="1"/>
            <p:nvPr/>
          </p:nvSpPr>
          <p:spPr>
            <a:xfrm>
              <a:off x="11384799" y="5708442"/>
              <a:ext cx="68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d21</a:t>
              </a: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582431" y="5449037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832713" y="5449037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1084574" y="5449037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1412680" y="5449037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1736213" y="5449037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060831" y="5449037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515648" y="5449037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980234" y="5449037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5838612" y="5425180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7934245" y="5425180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5"/>
            <p:cNvSpPr txBox="1"/>
            <p:nvPr/>
          </p:nvSpPr>
          <p:spPr>
            <a:xfrm>
              <a:off x="435472" y="5038917"/>
              <a:ext cx="1243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Every 6 h</a:t>
              </a:r>
              <a:endParaRPr/>
            </a:p>
          </p:txBody>
        </p:sp>
        <p:sp>
          <p:nvSpPr>
            <p:cNvPr id="480" name="Google Shape;480;p15"/>
            <p:cNvSpPr txBox="1"/>
            <p:nvPr/>
          </p:nvSpPr>
          <p:spPr>
            <a:xfrm>
              <a:off x="1633175" y="5038917"/>
              <a:ext cx="1457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Every 12 h</a:t>
              </a:r>
              <a:endParaRPr/>
            </a:p>
          </p:txBody>
        </p:sp>
        <p:sp>
          <p:nvSpPr>
            <p:cNvPr id="481" name="Google Shape;481;p15"/>
            <p:cNvSpPr txBox="1"/>
            <p:nvPr/>
          </p:nvSpPr>
          <p:spPr>
            <a:xfrm>
              <a:off x="3418350" y="5038917"/>
              <a:ext cx="13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Every 1 d</a:t>
              </a:r>
              <a:endParaRPr/>
            </a:p>
          </p:txBody>
        </p:sp>
        <p:sp>
          <p:nvSpPr>
            <p:cNvPr id="482" name="Google Shape;482;p15"/>
            <p:cNvSpPr txBox="1"/>
            <p:nvPr/>
          </p:nvSpPr>
          <p:spPr>
            <a:xfrm>
              <a:off x="5286700" y="5038917"/>
              <a:ext cx="13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Every 2 d</a:t>
              </a:r>
              <a:endParaRPr/>
            </a:p>
          </p:txBody>
        </p:sp>
        <p:sp>
          <p:nvSpPr>
            <p:cNvPr id="483" name="Google Shape;483;p15"/>
            <p:cNvSpPr txBox="1"/>
            <p:nvPr/>
          </p:nvSpPr>
          <p:spPr>
            <a:xfrm>
              <a:off x="9290002" y="5038917"/>
              <a:ext cx="134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Every 8 d</a:t>
              </a: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3418345" y="5449037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3918251" y="5449037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4401643" y="5447625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4901549" y="5447625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6795915" y="5447625"/>
              <a:ext cx="220490" cy="220490"/>
            </a:xfrm>
            <a:prstGeom prst="ellipse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" name="Google Shape;489;p15"/>
          <p:cNvSpPr txBox="1"/>
          <p:nvPr/>
        </p:nvSpPr>
        <p:spPr>
          <a:xfrm>
            <a:off x="1334600" y="55901"/>
            <a:ext cx="8873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</a:rPr>
              <a:t>Evolution and competition experiment</a:t>
            </a:r>
            <a:endParaRPr/>
          </a:p>
        </p:txBody>
      </p:sp>
      <p:sp>
        <p:nvSpPr>
          <p:cNvPr id="490" name="Google Shape;490;p15"/>
          <p:cNvSpPr/>
          <p:nvPr/>
        </p:nvSpPr>
        <p:spPr>
          <a:xfrm>
            <a:off x="10828617" y="3929618"/>
            <a:ext cx="784698" cy="784698"/>
          </a:xfrm>
          <a:prstGeom prst="rect">
            <a:avLst/>
          </a:prstGeom>
          <a:solidFill>
            <a:srgbClr val="BFD8DB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5"/>
          <p:cNvSpPr/>
          <p:nvPr/>
        </p:nvSpPr>
        <p:spPr>
          <a:xfrm>
            <a:off x="10827089" y="3086876"/>
            <a:ext cx="784698" cy="784698"/>
          </a:xfrm>
          <a:prstGeom prst="rect">
            <a:avLst/>
          </a:prstGeom>
          <a:solidFill>
            <a:srgbClr val="F6CBBB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5"/>
          <p:cNvSpPr txBox="1"/>
          <p:nvPr/>
        </p:nvSpPr>
        <p:spPr>
          <a:xfrm>
            <a:off x="10394586" y="2782350"/>
            <a:ext cx="16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Protists only</a:t>
            </a:r>
            <a:endParaRPr/>
          </a:p>
        </p:txBody>
      </p:sp>
      <p:sp>
        <p:nvSpPr>
          <p:cNvPr id="493" name="Google Shape;493;p15"/>
          <p:cNvSpPr txBox="1"/>
          <p:nvPr/>
        </p:nvSpPr>
        <p:spPr>
          <a:xfrm>
            <a:off x="10859324" y="4114275"/>
            <a:ext cx="9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 °C</a:t>
            </a:r>
            <a:endParaRPr/>
          </a:p>
        </p:txBody>
      </p:sp>
      <p:sp>
        <p:nvSpPr>
          <p:cNvPr id="494" name="Google Shape;494;p15"/>
          <p:cNvSpPr txBox="1"/>
          <p:nvPr/>
        </p:nvSpPr>
        <p:spPr>
          <a:xfrm>
            <a:off x="10863651" y="3281950"/>
            <a:ext cx="92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°C</a:t>
            </a:r>
            <a:endParaRPr/>
          </a:p>
        </p:txBody>
      </p:sp>
      <p:sp>
        <p:nvSpPr>
          <p:cNvPr id="495" name="Google Shape;495;p15"/>
          <p:cNvSpPr txBox="1"/>
          <p:nvPr/>
        </p:nvSpPr>
        <p:spPr>
          <a:xfrm>
            <a:off x="8674279" y="4777046"/>
            <a:ext cx="10674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10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5"/>
          <p:cNvSpPr/>
          <p:nvPr/>
        </p:nvSpPr>
        <p:spPr>
          <a:xfrm>
            <a:off x="8200652" y="697303"/>
            <a:ext cx="2293800" cy="45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10545683" y="2697989"/>
            <a:ext cx="1350600" cy="215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200996" y="5522902"/>
            <a:ext cx="11914500" cy="12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6"/>
          <p:cNvSpPr txBox="1"/>
          <p:nvPr/>
        </p:nvSpPr>
        <p:spPr>
          <a:xfrm>
            <a:off x="1414000" y="1178525"/>
            <a:ext cx="975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populations of 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rosa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evolve in response to temperature?</a:t>
            </a:r>
            <a:endParaRPr/>
          </a:p>
        </p:txBody>
      </p:sp>
      <p:sp>
        <p:nvSpPr>
          <p:cNvPr id="505" name="Google Shape;505;p16"/>
          <p:cNvSpPr/>
          <p:nvPr/>
        </p:nvSpPr>
        <p:spPr>
          <a:xfrm rot="10591980">
            <a:off x="4042365" y="2422253"/>
            <a:ext cx="1465634" cy="1181261"/>
          </a:xfrm>
          <a:prstGeom prst="arc">
            <a:avLst>
              <a:gd fmla="val 11428173" name="adj1"/>
              <a:gd fmla="val 394127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6"/>
          <p:cNvSpPr/>
          <p:nvPr/>
        </p:nvSpPr>
        <p:spPr>
          <a:xfrm>
            <a:off x="4043826" y="3239023"/>
            <a:ext cx="426945" cy="224201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6"/>
          <p:cNvSpPr/>
          <p:nvPr/>
        </p:nvSpPr>
        <p:spPr>
          <a:xfrm>
            <a:off x="5012046" y="2302791"/>
            <a:ext cx="1902372" cy="675290"/>
          </a:xfrm>
          <a:prstGeom prst="rect">
            <a:avLst/>
          </a:prstGeom>
          <a:solidFill>
            <a:srgbClr val="00B05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Rotifers</a:t>
            </a:r>
            <a:endParaRPr/>
          </a:p>
        </p:txBody>
      </p:sp>
      <p:sp>
        <p:nvSpPr>
          <p:cNvPr id="508" name="Google Shape;508;p16"/>
          <p:cNvSpPr/>
          <p:nvPr/>
        </p:nvSpPr>
        <p:spPr>
          <a:xfrm>
            <a:off x="1144516" y="3280584"/>
            <a:ext cx="1902372" cy="67529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Climate Change</a:t>
            </a:r>
            <a:endParaRPr/>
          </a:p>
        </p:txBody>
      </p:sp>
      <p:sp>
        <p:nvSpPr>
          <p:cNvPr id="509" name="Google Shape;509;p16"/>
          <p:cNvSpPr/>
          <p:nvPr/>
        </p:nvSpPr>
        <p:spPr>
          <a:xfrm>
            <a:off x="8722181" y="2302791"/>
            <a:ext cx="1902372" cy="675290"/>
          </a:xfrm>
          <a:prstGeom prst="rect">
            <a:avLst/>
          </a:prstGeom>
          <a:solidFill>
            <a:srgbClr val="D0D0D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Protist</a:t>
            </a:r>
            <a:endParaRPr/>
          </a:p>
        </p:txBody>
      </p:sp>
      <p:cxnSp>
        <p:nvCxnSpPr>
          <p:cNvPr id="510" name="Google Shape;510;p16"/>
          <p:cNvCxnSpPr/>
          <p:nvPr/>
        </p:nvCxnSpPr>
        <p:spPr>
          <a:xfrm>
            <a:off x="3330987" y="2612217"/>
            <a:ext cx="1446773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11" name="Google Shape;511;p16"/>
          <p:cNvSpPr txBox="1"/>
          <p:nvPr/>
        </p:nvSpPr>
        <p:spPr>
          <a:xfrm>
            <a:off x="3141801" y="2640436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Higher Temp</a:t>
            </a:r>
            <a:endParaRPr/>
          </a:p>
        </p:txBody>
      </p:sp>
      <p:sp>
        <p:nvSpPr>
          <p:cNvPr id="512" name="Google Shape;512;p16"/>
          <p:cNvSpPr txBox="1"/>
          <p:nvPr/>
        </p:nvSpPr>
        <p:spPr>
          <a:xfrm>
            <a:off x="3327132" y="3141830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evolution</a:t>
            </a:r>
            <a:endParaRPr/>
          </a:p>
        </p:txBody>
      </p:sp>
      <p:pic>
        <p:nvPicPr>
          <p:cNvPr descr="Free Vectors | rising temperature icon" id="513" name="Google Shape;5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299" y="1885135"/>
            <a:ext cx="1822943" cy="1368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16"/>
          <p:cNvCxnSpPr/>
          <p:nvPr/>
        </p:nvCxnSpPr>
        <p:spPr>
          <a:xfrm>
            <a:off x="7094913" y="2627679"/>
            <a:ext cx="1446773" cy="0"/>
          </a:xfrm>
          <a:prstGeom prst="straightConnector1">
            <a:avLst/>
          </a:prstGeom>
          <a:noFill/>
          <a:ln cap="flat" cmpd="sng" w="38100">
            <a:solidFill>
              <a:srgbClr val="BEBEBE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515" name="Google Shape;515;p16"/>
          <p:cNvSpPr txBox="1"/>
          <p:nvPr/>
        </p:nvSpPr>
        <p:spPr>
          <a:xfrm>
            <a:off x="6905727" y="265589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/>
          </a:p>
        </p:txBody>
      </p:sp>
      <p:sp>
        <p:nvSpPr>
          <p:cNvPr id="516" name="Google Shape;516;p16"/>
          <p:cNvSpPr/>
          <p:nvPr/>
        </p:nvSpPr>
        <p:spPr>
          <a:xfrm rot="-1525407">
            <a:off x="4894158" y="3309397"/>
            <a:ext cx="1465634" cy="1181261"/>
          </a:xfrm>
          <a:prstGeom prst="arc">
            <a:avLst>
              <a:gd fmla="val 15929155" name="adj1"/>
              <a:gd fmla="val 19234274" name="adj2"/>
            </a:avLst>
          </a:prstGeom>
          <a:noFill/>
          <a:ln cap="flat" cmpd="sng" w="38100">
            <a:solidFill>
              <a:srgbClr val="BEBEBE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6"/>
          <p:cNvSpPr/>
          <p:nvPr/>
        </p:nvSpPr>
        <p:spPr>
          <a:xfrm rot="10354731">
            <a:off x="5534361" y="2191308"/>
            <a:ext cx="2122223" cy="1181261"/>
          </a:xfrm>
          <a:prstGeom prst="arc">
            <a:avLst>
              <a:gd fmla="val 12305525" name="adj1"/>
              <a:gd fmla="val 19797538" name="adj2"/>
            </a:avLst>
          </a:prstGeom>
          <a:noFill/>
          <a:ln cap="flat" cmpd="sng" w="38100">
            <a:solidFill>
              <a:srgbClr val="D0D0D0"/>
            </a:solidFill>
            <a:prstDash val="dot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6"/>
          <p:cNvSpPr txBox="1"/>
          <p:nvPr/>
        </p:nvSpPr>
        <p:spPr>
          <a:xfrm>
            <a:off x="5642379" y="3351123"/>
            <a:ext cx="18603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Indirect effect</a:t>
            </a:r>
            <a:endParaRPr/>
          </a:p>
        </p:txBody>
      </p:sp>
      <p:sp>
        <p:nvSpPr>
          <p:cNvPr id="519" name="Google Shape;519;p16"/>
          <p:cNvSpPr txBox="1"/>
          <p:nvPr/>
        </p:nvSpPr>
        <p:spPr>
          <a:xfrm>
            <a:off x="3541174" y="3486425"/>
            <a:ext cx="828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baseline="-25000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baseline="-25000" sz="4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6"/>
          <p:cNvSpPr txBox="1"/>
          <p:nvPr/>
        </p:nvSpPr>
        <p:spPr>
          <a:xfrm>
            <a:off x="1659294" y="47832"/>
            <a:ext cx="8873412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</a:rPr>
              <a:t>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"/>
          <p:cNvSpPr txBox="1"/>
          <p:nvPr/>
        </p:nvSpPr>
        <p:spPr>
          <a:xfrm>
            <a:off x="600327" y="226286"/>
            <a:ext cx="11159153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200">
                <a:solidFill>
                  <a:schemeClr val="dk1"/>
                </a:solidFill>
              </a:rPr>
              <a:t>Rotifers had a lower carrying capacity after evolving at 30 °C </a:t>
            </a:r>
            <a:endParaRPr sz="1000"/>
          </a:p>
        </p:txBody>
      </p:sp>
      <p:sp>
        <p:nvSpPr>
          <p:cNvPr id="527" name="Google Shape;527;p17"/>
          <p:cNvSpPr txBox="1"/>
          <p:nvPr/>
        </p:nvSpPr>
        <p:spPr>
          <a:xfrm>
            <a:off x="600327" y="1905720"/>
            <a:ext cx="4631321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 of current temperature and competition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was </a:t>
            </a:r>
            <a:r>
              <a:rPr lang="en-US" sz="2000">
                <a:solidFill>
                  <a:srgbClr val="2E92A2"/>
                </a:solidFill>
                <a:latin typeface="Arial"/>
                <a:ea typeface="Arial"/>
                <a:cs typeface="Arial"/>
                <a:sym typeface="Arial"/>
              </a:rPr>
              <a:t>higher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cultures that evolved at 25 °C compared to 30 °C</a:t>
            </a:r>
            <a:endParaRPr/>
          </a:p>
        </p:txBody>
      </p:sp>
      <p:sp>
        <p:nvSpPr>
          <p:cNvPr id="528" name="Google Shape;528;p17"/>
          <p:cNvSpPr txBox="1"/>
          <p:nvPr/>
        </p:nvSpPr>
        <p:spPr>
          <a:xfrm>
            <a:off x="605323" y="3340006"/>
            <a:ext cx="46313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effect of evolved temperature on growth rate</a:t>
            </a:r>
            <a:endParaRPr/>
          </a:p>
        </p:txBody>
      </p:sp>
      <p:pic>
        <p:nvPicPr>
          <p:cNvPr descr="A graph of different colored lines&#10;&#10;AI-generated content may be incorrect." id="529" name="Google Shape;529;p17"/>
          <p:cNvPicPr preferRelativeResize="0"/>
          <p:nvPr/>
        </p:nvPicPr>
        <p:blipFill rotWithShape="1">
          <a:blip r:embed="rId3">
            <a:alphaModFix/>
          </a:blip>
          <a:srcRect b="0" l="3566" r="21364" t="0"/>
          <a:stretch/>
        </p:blipFill>
        <p:spPr>
          <a:xfrm>
            <a:off x="5529600" y="1304352"/>
            <a:ext cx="6062073" cy="538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AI-generated content may be incorrect." id="530" name="Google Shape;530;p17"/>
          <p:cNvPicPr preferRelativeResize="0"/>
          <p:nvPr/>
        </p:nvPicPr>
        <p:blipFill rotWithShape="1">
          <a:blip r:embed="rId3">
            <a:alphaModFix/>
          </a:blip>
          <a:srcRect b="45259" l="79537" r="0" t="31382"/>
          <a:stretch/>
        </p:blipFill>
        <p:spPr>
          <a:xfrm>
            <a:off x="9915525" y="4121542"/>
            <a:ext cx="15144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7"/>
          <p:cNvSpPr txBox="1"/>
          <p:nvPr/>
        </p:nvSpPr>
        <p:spPr>
          <a:xfrm>
            <a:off x="10029262" y="5164860"/>
            <a:ext cx="9617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40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delloid rotifer isolated on white background Bdelloid rotifer isolated on white background rotifer stock illustrations" id="532" name="Google Shape;5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096000" y="1593878"/>
            <a:ext cx="372283" cy="90401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7"/>
          <p:cNvSpPr txBox="1"/>
          <p:nvPr/>
        </p:nvSpPr>
        <p:spPr>
          <a:xfrm>
            <a:off x="9633546" y="1934904"/>
            <a:ext cx="12155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0.001</a:t>
            </a:r>
            <a:endParaRPr/>
          </a:p>
        </p:txBody>
      </p:sp>
      <p:sp>
        <p:nvSpPr>
          <p:cNvPr id="534" name="Google Shape;534;p17"/>
          <p:cNvSpPr txBox="1"/>
          <p:nvPr/>
        </p:nvSpPr>
        <p:spPr>
          <a:xfrm>
            <a:off x="6206168" y="4047892"/>
            <a:ext cx="12155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0.67</a:t>
            </a:r>
            <a:endParaRPr/>
          </a:p>
        </p:txBody>
      </p:sp>
      <p:sp>
        <p:nvSpPr>
          <p:cNvPr id="535" name="Google Shape;535;p17"/>
          <p:cNvSpPr txBox="1"/>
          <p:nvPr/>
        </p:nvSpPr>
        <p:spPr>
          <a:xfrm rot="-5400000">
            <a:off x="3950978" y="3568433"/>
            <a:ext cx="2854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Rotifer abundance (+/- SE)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8"/>
          <p:cNvSpPr/>
          <p:nvPr/>
        </p:nvSpPr>
        <p:spPr>
          <a:xfrm rot="10591980">
            <a:off x="4038025" y="2782436"/>
            <a:ext cx="1465634" cy="1181261"/>
          </a:xfrm>
          <a:prstGeom prst="arc">
            <a:avLst>
              <a:gd fmla="val 11428173" name="adj1"/>
              <a:gd fmla="val 394127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8"/>
          <p:cNvSpPr/>
          <p:nvPr/>
        </p:nvSpPr>
        <p:spPr>
          <a:xfrm>
            <a:off x="4039486" y="3599206"/>
            <a:ext cx="426945" cy="224201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8"/>
          <p:cNvSpPr/>
          <p:nvPr/>
        </p:nvSpPr>
        <p:spPr>
          <a:xfrm>
            <a:off x="5007706" y="2662974"/>
            <a:ext cx="1902372" cy="675290"/>
          </a:xfrm>
          <a:prstGeom prst="rect">
            <a:avLst/>
          </a:prstGeom>
          <a:solidFill>
            <a:srgbClr val="00B05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Rotifers</a:t>
            </a:r>
            <a:endParaRPr/>
          </a:p>
        </p:txBody>
      </p:sp>
      <p:sp>
        <p:nvSpPr>
          <p:cNvPr id="543" name="Google Shape;543;p18"/>
          <p:cNvSpPr/>
          <p:nvPr/>
        </p:nvSpPr>
        <p:spPr>
          <a:xfrm>
            <a:off x="1140176" y="3640767"/>
            <a:ext cx="1902372" cy="67529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Climate Change</a:t>
            </a:r>
            <a:endParaRPr/>
          </a:p>
        </p:txBody>
      </p:sp>
      <p:sp>
        <p:nvSpPr>
          <p:cNvPr id="544" name="Google Shape;544;p18"/>
          <p:cNvSpPr/>
          <p:nvPr/>
        </p:nvSpPr>
        <p:spPr>
          <a:xfrm>
            <a:off x="8717841" y="2662974"/>
            <a:ext cx="1902372" cy="67529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Protist</a:t>
            </a:r>
            <a:endParaRPr/>
          </a:p>
        </p:txBody>
      </p:sp>
      <p:cxnSp>
        <p:nvCxnSpPr>
          <p:cNvPr id="545" name="Google Shape;545;p18"/>
          <p:cNvCxnSpPr/>
          <p:nvPr/>
        </p:nvCxnSpPr>
        <p:spPr>
          <a:xfrm>
            <a:off x="3326647" y="2972400"/>
            <a:ext cx="1446773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6" name="Google Shape;546;p18"/>
          <p:cNvSpPr txBox="1"/>
          <p:nvPr/>
        </p:nvSpPr>
        <p:spPr>
          <a:xfrm>
            <a:off x="3137461" y="3000619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Higher Temp</a:t>
            </a:r>
            <a:endParaRPr/>
          </a:p>
        </p:txBody>
      </p:sp>
      <p:sp>
        <p:nvSpPr>
          <p:cNvPr id="547" name="Google Shape;547;p18"/>
          <p:cNvSpPr txBox="1"/>
          <p:nvPr/>
        </p:nvSpPr>
        <p:spPr>
          <a:xfrm>
            <a:off x="3322792" y="3502013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evolution</a:t>
            </a:r>
            <a:endParaRPr/>
          </a:p>
        </p:txBody>
      </p:sp>
      <p:pic>
        <p:nvPicPr>
          <p:cNvPr descr="Free Vectors | rising temperature icon" id="548" name="Google Shape;5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959" y="2245318"/>
            <a:ext cx="1822943" cy="1368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18"/>
          <p:cNvCxnSpPr/>
          <p:nvPr/>
        </p:nvCxnSpPr>
        <p:spPr>
          <a:xfrm>
            <a:off x="7090573" y="2987862"/>
            <a:ext cx="1446773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550" name="Google Shape;550;p18"/>
          <p:cNvSpPr txBox="1"/>
          <p:nvPr/>
        </p:nvSpPr>
        <p:spPr>
          <a:xfrm>
            <a:off x="6910078" y="3051215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/>
          </a:p>
        </p:txBody>
      </p:sp>
      <p:sp>
        <p:nvSpPr>
          <p:cNvPr id="551" name="Google Shape;551;p18"/>
          <p:cNvSpPr/>
          <p:nvPr/>
        </p:nvSpPr>
        <p:spPr>
          <a:xfrm rot="-1525407">
            <a:off x="4889818" y="3669580"/>
            <a:ext cx="1465634" cy="1181261"/>
          </a:xfrm>
          <a:prstGeom prst="arc">
            <a:avLst>
              <a:gd fmla="val 15929155" name="adj1"/>
              <a:gd fmla="val 19234274" name="adj2"/>
            </a:avLst>
          </a:prstGeom>
          <a:noFill/>
          <a:ln cap="flat" cmpd="sng" w="3810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8"/>
          <p:cNvSpPr/>
          <p:nvPr/>
        </p:nvSpPr>
        <p:spPr>
          <a:xfrm rot="10354731">
            <a:off x="5530021" y="2551491"/>
            <a:ext cx="2122223" cy="1181261"/>
          </a:xfrm>
          <a:prstGeom prst="arc">
            <a:avLst>
              <a:gd fmla="val 12305525" name="adj1"/>
              <a:gd fmla="val 19797538" name="adj2"/>
            </a:avLst>
          </a:prstGeom>
          <a:noFill/>
          <a:ln cap="flat" cmpd="sng" w="38100">
            <a:solidFill>
              <a:schemeClr val="accent1"/>
            </a:solidFill>
            <a:prstDash val="dot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8"/>
          <p:cNvSpPr txBox="1"/>
          <p:nvPr/>
        </p:nvSpPr>
        <p:spPr>
          <a:xfrm>
            <a:off x="5638039" y="3711306"/>
            <a:ext cx="18603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Indirect effect</a:t>
            </a:r>
            <a:endParaRPr/>
          </a:p>
        </p:txBody>
      </p:sp>
      <p:sp>
        <p:nvSpPr>
          <p:cNvPr id="554" name="Google Shape;554;p18"/>
          <p:cNvSpPr txBox="1"/>
          <p:nvPr/>
        </p:nvSpPr>
        <p:spPr>
          <a:xfrm>
            <a:off x="6187551" y="3938775"/>
            <a:ext cx="845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baseline="-25000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baseline="-25000" sz="4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8"/>
          <p:cNvSpPr txBox="1"/>
          <p:nvPr/>
        </p:nvSpPr>
        <p:spPr>
          <a:xfrm>
            <a:off x="7454252" y="1912125"/>
            <a:ext cx="909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baseline="-25000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4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8"/>
          <p:cNvSpPr txBox="1"/>
          <p:nvPr/>
        </p:nvSpPr>
        <p:spPr>
          <a:xfrm>
            <a:off x="1659294" y="47832"/>
            <a:ext cx="8873412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</a:rPr>
              <a:t>Results</a:t>
            </a:r>
            <a:endParaRPr/>
          </a:p>
        </p:txBody>
      </p:sp>
      <p:sp>
        <p:nvSpPr>
          <p:cNvPr id="557" name="Google Shape;557;p18"/>
          <p:cNvSpPr txBox="1"/>
          <p:nvPr/>
        </p:nvSpPr>
        <p:spPr>
          <a:xfrm>
            <a:off x="2794875" y="836400"/>
            <a:ext cx="6937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II.   Competitive response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rotifers to protists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indirect effects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evolution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0" y="197011"/>
            <a:ext cx="12192000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i="0" lang="en-US" sz="3200" u="none" cap="none" strike="noStrike">
                <a:solidFill>
                  <a:schemeClr val="dk1"/>
                </a:solidFill>
              </a:rPr>
              <a:t>How do </a:t>
            </a:r>
            <a:r>
              <a:rPr i="1" lang="en-US" sz="3200" u="none" cap="none" strike="noStrike">
                <a:solidFill>
                  <a:schemeClr val="dk1"/>
                </a:solidFill>
              </a:rPr>
              <a:t>you</a:t>
            </a:r>
            <a:r>
              <a:rPr i="0" lang="en-US" sz="3200" u="none" cap="none" strike="noStrike">
                <a:solidFill>
                  <a:schemeClr val="dk1"/>
                </a:solidFill>
              </a:rPr>
              <a:t> quantify the biological effects of climate change?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3412078" y="1034775"/>
            <a:ext cx="452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Ecological approach</a:t>
            </a:r>
            <a:endParaRPr/>
          </a:p>
        </p:txBody>
      </p:sp>
      <p:pic>
        <p:nvPicPr>
          <p:cNvPr descr="Impacts of Coral Bleaching"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34778"/>
          <a:stretch/>
        </p:blipFill>
        <p:spPr>
          <a:xfrm>
            <a:off x="7234508" y="4636599"/>
            <a:ext cx="3807107" cy="1645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8032623" y="4209400"/>
            <a:ext cx="31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Species interactions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8457049" y="1188625"/>
            <a:ext cx="25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Seasonal processes</a:t>
            </a:r>
            <a:endParaRPr/>
          </a:p>
        </p:txBody>
      </p:sp>
      <p:pic>
        <p:nvPicPr>
          <p:cNvPr descr="There are two maps of the eastern half of the US; one map shows forest type distribution from 1960-1990 with Maple-Beech-Birch forests dominant in the north and a mix of Oak-Hickory, Loblolly-Shortleaf Pine, and others dominant in the south. The other map shows forest distribution projected for 2070-2100, with Oak-Pine and Oak Hickory dominant across almost the entire region."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065" y="2147236"/>
            <a:ext cx="6157082" cy="394053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1562476" y="1540950"/>
            <a:ext cx="22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 shifts</a:t>
            </a:r>
            <a:endParaRPr/>
          </a:p>
        </p:txBody>
      </p:sp>
      <p:pic>
        <p:nvPicPr>
          <p:cNvPr descr="giant kelp" id="109" name="Google Shape;10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8510" y="1555554"/>
            <a:ext cx="3890456" cy="2595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arison of a comparison of a comparison of a comparison of a comparison of a comparison of a comparison of a comparison of a comparison of a comparison of a comparison of a comparison of a comparison of&#10;&#10;AI-generated content may be incorrect." id="563" name="Google Shape;5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4025" y="1673224"/>
            <a:ext cx="5976938" cy="39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9"/>
          <p:cNvSpPr txBox="1"/>
          <p:nvPr/>
        </p:nvSpPr>
        <p:spPr>
          <a:xfrm>
            <a:off x="543897" y="181182"/>
            <a:ext cx="11238528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-US" sz="3100">
                <a:solidFill>
                  <a:schemeClr val="dk1"/>
                </a:solidFill>
              </a:rPr>
              <a:t>Rotifers experiencing competition had a lower carrying capacity</a:t>
            </a:r>
            <a:endParaRPr sz="1200"/>
          </a:p>
        </p:txBody>
      </p:sp>
      <p:sp>
        <p:nvSpPr>
          <p:cNvPr id="565" name="Google Shape;565;p19"/>
          <p:cNvSpPr txBox="1"/>
          <p:nvPr/>
        </p:nvSpPr>
        <p:spPr>
          <a:xfrm>
            <a:off x="543897" y="1797442"/>
            <a:ext cx="4631321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 of current temperature and evolution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was </a:t>
            </a:r>
            <a:r>
              <a:rPr lang="en-US" sz="2000">
                <a:solidFill>
                  <a:srgbClr val="AA3F5D"/>
                </a:solidFill>
                <a:latin typeface="Arial"/>
                <a:ea typeface="Arial"/>
                <a:cs typeface="Arial"/>
                <a:sym typeface="Arial"/>
              </a:rPr>
              <a:t>lower</a:t>
            </a:r>
            <a:r>
              <a:rPr lang="en-US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cultures experiencing competition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9"/>
          <p:cNvSpPr txBox="1"/>
          <p:nvPr/>
        </p:nvSpPr>
        <p:spPr>
          <a:xfrm>
            <a:off x="10667027" y="1789062"/>
            <a:ext cx="9617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40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delloid rotifer isolated on white background Bdelloid rotifer isolated on white background rotifer stock illustrations" id="567" name="Google Shape;56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096000" y="1909089"/>
            <a:ext cx="372283" cy="90401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9"/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Carrying capacity of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rosa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9"/>
          <p:cNvSpPr/>
          <p:nvPr/>
        </p:nvSpPr>
        <p:spPr>
          <a:xfrm>
            <a:off x="6838949" y="5262789"/>
            <a:ext cx="3612415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9"/>
          <p:cNvSpPr txBox="1"/>
          <p:nvPr/>
        </p:nvSpPr>
        <p:spPr>
          <a:xfrm>
            <a:off x="6637031" y="5293567"/>
            <a:ext cx="16747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competition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9"/>
          <p:cNvSpPr txBox="1"/>
          <p:nvPr/>
        </p:nvSpPr>
        <p:spPr>
          <a:xfrm>
            <a:off x="9135432" y="5266025"/>
            <a:ext cx="16747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9"/>
          <p:cNvSpPr txBox="1"/>
          <p:nvPr/>
        </p:nvSpPr>
        <p:spPr>
          <a:xfrm>
            <a:off x="10451364" y="2048465"/>
            <a:ext cx="12155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0.001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a temperature&#10;&#10;AI-generated content may be incorrect." id="577" name="Google Shape;57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050" y="1609725"/>
            <a:ext cx="62865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0"/>
          <p:cNvSpPr txBox="1"/>
          <p:nvPr/>
        </p:nvSpPr>
        <p:spPr>
          <a:xfrm>
            <a:off x="419586" y="181182"/>
            <a:ext cx="11352828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Play"/>
              <a:buNone/>
            </a:pPr>
            <a:r>
              <a:rPr lang="en-US" sz="2930">
                <a:solidFill>
                  <a:schemeClr val="dk1"/>
                </a:solidFill>
              </a:rPr>
              <a:t>Effect of competition on rotifer </a:t>
            </a:r>
            <a:r>
              <a:rPr i="1" lang="en-US" sz="2930">
                <a:solidFill>
                  <a:schemeClr val="dk1"/>
                </a:solidFill>
              </a:rPr>
              <a:t>r</a:t>
            </a:r>
            <a:r>
              <a:rPr lang="en-US" sz="2930">
                <a:solidFill>
                  <a:schemeClr val="dk1"/>
                </a:solidFill>
              </a:rPr>
              <a:t> depended on current temperature</a:t>
            </a:r>
            <a:endParaRPr sz="895"/>
          </a:p>
        </p:txBody>
      </p:sp>
      <p:sp>
        <p:nvSpPr>
          <p:cNvPr id="579" name="Google Shape;579;p20"/>
          <p:cNvSpPr txBox="1"/>
          <p:nvPr/>
        </p:nvSpPr>
        <p:spPr>
          <a:xfrm>
            <a:off x="297694" y="1799900"/>
            <a:ext cx="4870419" cy="2416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Growth rate lower in the competition treatment at both current temperatures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 size dependent on temperature</a:t>
            </a:r>
            <a:endParaRPr/>
          </a:p>
          <a:p>
            <a:pPr indent="-2413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Evolution had no effect on competitive response in rotifers</a:t>
            </a:r>
            <a:endParaRPr/>
          </a:p>
        </p:txBody>
      </p:sp>
      <p:sp>
        <p:nvSpPr>
          <p:cNvPr id="580" name="Google Shape;580;p20"/>
          <p:cNvSpPr txBox="1"/>
          <p:nvPr/>
        </p:nvSpPr>
        <p:spPr>
          <a:xfrm>
            <a:off x="10772053" y="1731912"/>
            <a:ext cx="9617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20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0"/>
          <p:cNvSpPr/>
          <p:nvPr/>
        </p:nvSpPr>
        <p:spPr>
          <a:xfrm>
            <a:off x="6848475" y="4104993"/>
            <a:ext cx="142875" cy="848008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0"/>
          <p:cNvSpPr txBox="1"/>
          <p:nvPr/>
        </p:nvSpPr>
        <p:spPr>
          <a:xfrm>
            <a:off x="6429625" y="4344331"/>
            <a:ext cx="4188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583" name="Google Shape;583;p20"/>
          <p:cNvSpPr/>
          <p:nvPr/>
        </p:nvSpPr>
        <p:spPr>
          <a:xfrm flipH="1">
            <a:off x="10448925" y="2333625"/>
            <a:ext cx="76199" cy="2619376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0"/>
          <p:cNvSpPr txBox="1"/>
          <p:nvPr/>
        </p:nvSpPr>
        <p:spPr>
          <a:xfrm>
            <a:off x="10487024" y="3427764"/>
            <a:ext cx="6101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***</a:t>
            </a:r>
            <a:endParaRPr/>
          </a:p>
        </p:txBody>
      </p:sp>
      <p:sp>
        <p:nvSpPr>
          <p:cNvPr id="585" name="Google Shape;585;p20"/>
          <p:cNvSpPr/>
          <p:nvPr/>
        </p:nvSpPr>
        <p:spPr>
          <a:xfrm>
            <a:off x="5963026" y="1799900"/>
            <a:ext cx="209550" cy="209550"/>
          </a:xfrm>
          <a:prstGeom prst="ellipse">
            <a:avLst/>
          </a:prstGeom>
          <a:solidFill>
            <a:srgbClr val="61BE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0"/>
          <p:cNvSpPr/>
          <p:nvPr/>
        </p:nvSpPr>
        <p:spPr>
          <a:xfrm>
            <a:off x="5963026" y="2067228"/>
            <a:ext cx="209550" cy="209550"/>
          </a:xfrm>
          <a:prstGeom prst="ellipse">
            <a:avLst/>
          </a:prstGeom>
          <a:solidFill>
            <a:srgbClr val="AA3F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0"/>
          <p:cNvSpPr txBox="1"/>
          <p:nvPr/>
        </p:nvSpPr>
        <p:spPr>
          <a:xfrm>
            <a:off x="6172575" y="1731912"/>
            <a:ext cx="2371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competition</a:t>
            </a:r>
            <a:endParaRPr/>
          </a:p>
        </p:txBody>
      </p:sp>
      <p:sp>
        <p:nvSpPr>
          <p:cNvPr id="588" name="Google Shape;588;p20"/>
          <p:cNvSpPr txBox="1"/>
          <p:nvPr/>
        </p:nvSpPr>
        <p:spPr>
          <a:xfrm>
            <a:off x="6172576" y="1982939"/>
            <a:ext cx="2371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/>
          </a:p>
        </p:txBody>
      </p:sp>
      <p:pic>
        <p:nvPicPr>
          <p:cNvPr descr="Bdelloid rotifer isolated on white background Bdelloid rotifer isolated on white background rotifer stock illustrations" id="589" name="Google Shape;58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986433" y="2448452"/>
            <a:ext cx="372283" cy="90401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0"/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Growth rate of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rosa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0"/>
          <p:cNvSpPr txBox="1"/>
          <p:nvPr/>
        </p:nvSpPr>
        <p:spPr>
          <a:xfrm>
            <a:off x="10710061" y="2001989"/>
            <a:ext cx="12155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0.03</a:t>
            </a:r>
            <a:endParaRPr/>
          </a:p>
        </p:txBody>
      </p:sp>
      <p:sp>
        <p:nvSpPr>
          <p:cNvPr id="592" name="Google Shape;592;p20"/>
          <p:cNvSpPr txBox="1"/>
          <p:nvPr/>
        </p:nvSpPr>
        <p:spPr>
          <a:xfrm>
            <a:off x="6932250" y="5410550"/>
            <a:ext cx="9618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25°C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93" name="Google Shape;593;p20"/>
          <p:cNvSpPr txBox="1"/>
          <p:nvPr/>
        </p:nvSpPr>
        <p:spPr>
          <a:xfrm>
            <a:off x="9489575" y="5353175"/>
            <a:ext cx="9618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30</a:t>
            </a:r>
            <a:r>
              <a:rPr lang="en-US" sz="2200">
                <a:solidFill>
                  <a:schemeClr val="dk1"/>
                </a:solidFill>
              </a:rPr>
              <a:t>°C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94" name="Google Shape;594;p20"/>
          <p:cNvSpPr txBox="1"/>
          <p:nvPr/>
        </p:nvSpPr>
        <p:spPr>
          <a:xfrm>
            <a:off x="7346629" y="5907275"/>
            <a:ext cx="31404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Current Temperature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595" name="Google Shape;595;p20"/>
          <p:cNvSpPr/>
          <p:nvPr/>
        </p:nvSpPr>
        <p:spPr>
          <a:xfrm flipH="1">
            <a:off x="7793200" y="5433650"/>
            <a:ext cx="1734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0"/>
          <p:cNvSpPr txBox="1"/>
          <p:nvPr/>
        </p:nvSpPr>
        <p:spPr>
          <a:xfrm rot="-5400000">
            <a:off x="3780279" y="3190500"/>
            <a:ext cx="3140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Growth rate (r +/- SE)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1"/>
          <p:cNvSpPr txBox="1"/>
          <p:nvPr/>
        </p:nvSpPr>
        <p:spPr>
          <a:xfrm>
            <a:off x="2945938" y="836401"/>
            <a:ext cx="630012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III.   Competitive effect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rotifers on protists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indirect effects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evolution</a:t>
            </a:r>
            <a:endParaRPr/>
          </a:p>
        </p:txBody>
      </p:sp>
      <p:sp>
        <p:nvSpPr>
          <p:cNvPr id="602" name="Google Shape;602;p21"/>
          <p:cNvSpPr/>
          <p:nvPr/>
        </p:nvSpPr>
        <p:spPr>
          <a:xfrm rot="10591980">
            <a:off x="4038025" y="2782436"/>
            <a:ext cx="1465634" cy="1181261"/>
          </a:xfrm>
          <a:prstGeom prst="arc">
            <a:avLst>
              <a:gd fmla="val 11428173" name="adj1"/>
              <a:gd fmla="val 394127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1"/>
          <p:cNvSpPr/>
          <p:nvPr/>
        </p:nvSpPr>
        <p:spPr>
          <a:xfrm>
            <a:off x="4039486" y="3599206"/>
            <a:ext cx="426945" cy="224201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1"/>
          <p:cNvSpPr/>
          <p:nvPr/>
        </p:nvSpPr>
        <p:spPr>
          <a:xfrm>
            <a:off x="5007706" y="2662974"/>
            <a:ext cx="1902372" cy="675290"/>
          </a:xfrm>
          <a:prstGeom prst="rect">
            <a:avLst/>
          </a:prstGeom>
          <a:solidFill>
            <a:srgbClr val="00B05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Rotifers</a:t>
            </a:r>
            <a:endParaRPr/>
          </a:p>
        </p:txBody>
      </p:sp>
      <p:sp>
        <p:nvSpPr>
          <p:cNvPr id="605" name="Google Shape;605;p21"/>
          <p:cNvSpPr/>
          <p:nvPr/>
        </p:nvSpPr>
        <p:spPr>
          <a:xfrm>
            <a:off x="1140176" y="3640767"/>
            <a:ext cx="1902372" cy="67529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Climate Change</a:t>
            </a:r>
            <a:endParaRPr/>
          </a:p>
        </p:txBody>
      </p:sp>
      <p:sp>
        <p:nvSpPr>
          <p:cNvPr id="606" name="Google Shape;606;p21"/>
          <p:cNvSpPr/>
          <p:nvPr/>
        </p:nvSpPr>
        <p:spPr>
          <a:xfrm>
            <a:off x="8717841" y="2662974"/>
            <a:ext cx="1902372" cy="67529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Protist</a:t>
            </a:r>
            <a:endParaRPr/>
          </a:p>
        </p:txBody>
      </p:sp>
      <p:cxnSp>
        <p:nvCxnSpPr>
          <p:cNvPr id="607" name="Google Shape;607;p21"/>
          <p:cNvCxnSpPr/>
          <p:nvPr/>
        </p:nvCxnSpPr>
        <p:spPr>
          <a:xfrm>
            <a:off x="3326647" y="2972400"/>
            <a:ext cx="1446773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8" name="Google Shape;608;p21"/>
          <p:cNvSpPr txBox="1"/>
          <p:nvPr/>
        </p:nvSpPr>
        <p:spPr>
          <a:xfrm>
            <a:off x="3137461" y="3000619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Higher Temp</a:t>
            </a:r>
            <a:endParaRPr/>
          </a:p>
        </p:txBody>
      </p:sp>
      <p:sp>
        <p:nvSpPr>
          <p:cNvPr id="609" name="Google Shape;609;p21"/>
          <p:cNvSpPr txBox="1"/>
          <p:nvPr/>
        </p:nvSpPr>
        <p:spPr>
          <a:xfrm>
            <a:off x="3322792" y="3502013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evolution</a:t>
            </a:r>
            <a:endParaRPr/>
          </a:p>
        </p:txBody>
      </p:sp>
      <p:pic>
        <p:nvPicPr>
          <p:cNvPr descr="Free Vectors | rising temperature icon" id="610" name="Google Shape;6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959" y="2245318"/>
            <a:ext cx="1822943" cy="1368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21"/>
          <p:cNvCxnSpPr/>
          <p:nvPr/>
        </p:nvCxnSpPr>
        <p:spPr>
          <a:xfrm>
            <a:off x="7090573" y="2987862"/>
            <a:ext cx="1446773" cy="0"/>
          </a:xfrm>
          <a:prstGeom prst="straightConnector1">
            <a:avLst/>
          </a:prstGeom>
          <a:noFill/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2" name="Google Shape;612;p21"/>
          <p:cNvSpPr txBox="1"/>
          <p:nvPr/>
        </p:nvSpPr>
        <p:spPr>
          <a:xfrm>
            <a:off x="6910078" y="3051215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/>
          </a:p>
        </p:txBody>
      </p:sp>
      <p:sp>
        <p:nvSpPr>
          <p:cNvPr id="613" name="Google Shape;613;p21"/>
          <p:cNvSpPr/>
          <p:nvPr/>
        </p:nvSpPr>
        <p:spPr>
          <a:xfrm rot="-1525407">
            <a:off x="4889818" y="3669580"/>
            <a:ext cx="1465634" cy="1181261"/>
          </a:xfrm>
          <a:prstGeom prst="arc">
            <a:avLst>
              <a:gd fmla="val 15929155" name="adj1"/>
              <a:gd fmla="val 19234274" name="adj2"/>
            </a:avLst>
          </a:prstGeom>
          <a:noFill/>
          <a:ln cap="flat" cmpd="sng" w="3810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/>
          <p:nvPr/>
        </p:nvSpPr>
        <p:spPr>
          <a:xfrm rot="10354731">
            <a:off x="5530021" y="2551491"/>
            <a:ext cx="2122223" cy="1181261"/>
          </a:xfrm>
          <a:prstGeom prst="arc">
            <a:avLst>
              <a:gd fmla="val 12305525" name="adj1"/>
              <a:gd fmla="val 19797538" name="adj2"/>
            </a:avLst>
          </a:prstGeom>
          <a:noFill/>
          <a:ln cap="flat" cmpd="sng" w="38100">
            <a:solidFill>
              <a:schemeClr val="accent1"/>
            </a:solidFill>
            <a:prstDash val="dot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1"/>
          <p:cNvSpPr txBox="1"/>
          <p:nvPr/>
        </p:nvSpPr>
        <p:spPr>
          <a:xfrm>
            <a:off x="5638039" y="3711306"/>
            <a:ext cx="186033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Indirect effect</a:t>
            </a:r>
            <a:endParaRPr/>
          </a:p>
        </p:txBody>
      </p:sp>
      <p:sp>
        <p:nvSpPr>
          <p:cNvPr id="616" name="Google Shape;616;p21"/>
          <p:cNvSpPr txBox="1"/>
          <p:nvPr/>
        </p:nvSpPr>
        <p:spPr>
          <a:xfrm>
            <a:off x="6309626" y="3938775"/>
            <a:ext cx="91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baseline="-25000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baseline="-25000" sz="3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1"/>
          <p:cNvSpPr txBox="1"/>
          <p:nvPr/>
        </p:nvSpPr>
        <p:spPr>
          <a:xfrm>
            <a:off x="7403476" y="1964350"/>
            <a:ext cx="815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baseline="-25000" lang="en-US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3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1"/>
          <p:cNvSpPr txBox="1"/>
          <p:nvPr/>
        </p:nvSpPr>
        <p:spPr>
          <a:xfrm>
            <a:off x="1659294" y="47832"/>
            <a:ext cx="8873412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</a:rPr>
              <a:t>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colored lines&#10;&#10;AI-generated content may be incorrect." id="624" name="Google Shape;624;p22"/>
          <p:cNvPicPr preferRelativeResize="0"/>
          <p:nvPr/>
        </p:nvPicPr>
        <p:blipFill rotWithShape="1">
          <a:blip r:embed="rId3">
            <a:alphaModFix/>
          </a:blip>
          <a:srcRect b="0" l="0" r="16570" t="0"/>
          <a:stretch/>
        </p:blipFill>
        <p:spPr>
          <a:xfrm>
            <a:off x="314811" y="1619249"/>
            <a:ext cx="5781189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copic view of a protist displaying intricate structures and textures that showcase biodiversity in aquatic environments" id="625" name="Google Shape;6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582" y="2676521"/>
            <a:ext cx="919162" cy="611642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2"/>
          <p:cNvSpPr txBox="1"/>
          <p:nvPr/>
        </p:nvSpPr>
        <p:spPr>
          <a:xfrm>
            <a:off x="-171450" y="196667"/>
            <a:ext cx="12534900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lay"/>
              <a:buNone/>
            </a:pPr>
            <a:r>
              <a:rPr lang="en-US" sz="2700">
                <a:solidFill>
                  <a:schemeClr val="dk1"/>
                </a:solidFill>
              </a:rPr>
              <a:t>Competitive effect of rotifers on protists dependent on current temperature</a:t>
            </a:r>
            <a:endParaRPr sz="1200"/>
          </a:p>
        </p:txBody>
      </p:sp>
      <p:sp>
        <p:nvSpPr>
          <p:cNvPr id="627" name="Google Shape;627;p22"/>
          <p:cNvSpPr txBox="1"/>
          <p:nvPr/>
        </p:nvSpPr>
        <p:spPr>
          <a:xfrm>
            <a:off x="6305550" y="1712110"/>
            <a:ext cx="5571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25 °C competition has no effect on protist growth rate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30 °C competition lowered protist </a:t>
            </a: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Evolutionary history of rotifers had no effect</a:t>
            </a:r>
            <a:endParaRPr/>
          </a:p>
        </p:txBody>
      </p:sp>
      <p:sp>
        <p:nvSpPr>
          <p:cNvPr id="628" name="Google Shape;628;p22"/>
          <p:cNvSpPr/>
          <p:nvPr/>
        </p:nvSpPr>
        <p:spPr>
          <a:xfrm>
            <a:off x="926030" y="2126454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2"/>
          <p:cNvSpPr/>
          <p:nvPr/>
        </p:nvSpPr>
        <p:spPr>
          <a:xfrm>
            <a:off x="926406" y="2428871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2"/>
          <p:cNvSpPr/>
          <p:nvPr/>
        </p:nvSpPr>
        <p:spPr>
          <a:xfrm>
            <a:off x="916505" y="1843087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2"/>
          <p:cNvSpPr txBox="1"/>
          <p:nvPr/>
        </p:nvSpPr>
        <p:spPr>
          <a:xfrm>
            <a:off x="1126055" y="1745448"/>
            <a:ext cx="2371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competition</a:t>
            </a:r>
            <a:endParaRPr/>
          </a:p>
        </p:txBody>
      </p:sp>
      <p:sp>
        <p:nvSpPr>
          <p:cNvPr id="632" name="Google Shape;632;p22"/>
          <p:cNvSpPr txBox="1"/>
          <p:nvPr/>
        </p:nvSpPr>
        <p:spPr>
          <a:xfrm>
            <a:off x="1135574" y="2029650"/>
            <a:ext cx="29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 w/ 25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°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evo. rotifs.</a:t>
            </a:r>
            <a:endParaRPr/>
          </a:p>
        </p:txBody>
      </p:sp>
      <p:sp>
        <p:nvSpPr>
          <p:cNvPr id="633" name="Google Shape;633;p22"/>
          <p:cNvSpPr txBox="1"/>
          <p:nvPr/>
        </p:nvSpPr>
        <p:spPr>
          <a:xfrm>
            <a:off x="1145099" y="2306100"/>
            <a:ext cx="29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 w/ 30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°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evo. rotifs.</a:t>
            </a:r>
            <a:endParaRPr/>
          </a:p>
        </p:txBody>
      </p:sp>
      <p:sp>
        <p:nvSpPr>
          <p:cNvPr id="634" name="Google Shape;634;p22"/>
          <p:cNvSpPr txBox="1"/>
          <p:nvPr/>
        </p:nvSpPr>
        <p:spPr>
          <a:xfrm>
            <a:off x="1569669" y="1276578"/>
            <a:ext cx="35191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Growth rate of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Tetrahymena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sp.</a:t>
            </a:r>
            <a:endParaRPr/>
          </a:p>
        </p:txBody>
      </p:sp>
      <p:sp>
        <p:nvSpPr>
          <p:cNvPr id="635" name="Google Shape;635;p22"/>
          <p:cNvSpPr/>
          <p:nvPr/>
        </p:nvSpPr>
        <p:spPr>
          <a:xfrm flipH="1">
            <a:off x="4822089" y="3824940"/>
            <a:ext cx="142876" cy="523221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2"/>
          <p:cNvSpPr txBox="1"/>
          <p:nvPr/>
        </p:nvSpPr>
        <p:spPr>
          <a:xfrm>
            <a:off x="5287296" y="3133738"/>
            <a:ext cx="6101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637" name="Google Shape;637;p22"/>
          <p:cNvSpPr/>
          <p:nvPr/>
        </p:nvSpPr>
        <p:spPr>
          <a:xfrm flipH="1">
            <a:off x="5163471" y="2428871"/>
            <a:ext cx="142876" cy="191929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2"/>
          <p:cNvSpPr txBox="1"/>
          <p:nvPr/>
        </p:nvSpPr>
        <p:spPr>
          <a:xfrm>
            <a:off x="4927993" y="3865489"/>
            <a:ext cx="6101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</a:t>
            </a:r>
            <a:endParaRPr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2"/>
          <p:cNvSpPr txBox="1"/>
          <p:nvPr/>
        </p:nvSpPr>
        <p:spPr>
          <a:xfrm>
            <a:off x="1569669" y="4790975"/>
            <a:ext cx="6101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</a:t>
            </a:r>
            <a:endParaRPr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2"/>
          <p:cNvSpPr txBox="1"/>
          <p:nvPr/>
        </p:nvSpPr>
        <p:spPr>
          <a:xfrm>
            <a:off x="5128741" y="1731390"/>
            <a:ext cx="9617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20</a:t>
            </a:r>
            <a:endParaRPr i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2"/>
          <p:cNvSpPr txBox="1"/>
          <p:nvPr/>
        </p:nvSpPr>
        <p:spPr>
          <a:xfrm>
            <a:off x="4970557" y="1997450"/>
            <a:ext cx="12155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0.01</a:t>
            </a:r>
            <a:endParaRPr/>
          </a:p>
        </p:txBody>
      </p:sp>
      <p:sp>
        <p:nvSpPr>
          <p:cNvPr id="642" name="Google Shape;642;p22"/>
          <p:cNvSpPr txBox="1"/>
          <p:nvPr/>
        </p:nvSpPr>
        <p:spPr>
          <a:xfrm>
            <a:off x="1413566" y="5773625"/>
            <a:ext cx="9618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25°C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3" name="Google Shape;643;p22"/>
          <p:cNvSpPr txBox="1"/>
          <p:nvPr/>
        </p:nvSpPr>
        <p:spPr>
          <a:xfrm>
            <a:off x="4009116" y="5773625"/>
            <a:ext cx="9618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30°C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4" name="Google Shape;644;p22"/>
          <p:cNvSpPr txBox="1"/>
          <p:nvPr/>
        </p:nvSpPr>
        <p:spPr>
          <a:xfrm>
            <a:off x="1759032" y="6173525"/>
            <a:ext cx="31404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Current Temperature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45" name="Google Shape;645;p22"/>
          <p:cNvSpPr/>
          <p:nvPr/>
        </p:nvSpPr>
        <p:spPr>
          <a:xfrm flipH="1">
            <a:off x="2274516" y="5781275"/>
            <a:ext cx="1734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2"/>
          <p:cNvSpPr txBox="1"/>
          <p:nvPr/>
        </p:nvSpPr>
        <p:spPr>
          <a:xfrm rot="-5400000">
            <a:off x="-1197821" y="3529375"/>
            <a:ext cx="3140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Growth rate (r +/- SE)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colored lines&#10;&#10;AI-generated content may be incorrect." id="652" name="Google Shape;652;p23"/>
          <p:cNvPicPr preferRelativeResize="0"/>
          <p:nvPr/>
        </p:nvPicPr>
        <p:blipFill rotWithShape="1">
          <a:blip r:embed="rId3">
            <a:alphaModFix/>
          </a:blip>
          <a:srcRect b="0" l="0" r="16799" t="0"/>
          <a:stretch/>
        </p:blipFill>
        <p:spPr>
          <a:xfrm>
            <a:off x="219075" y="1596451"/>
            <a:ext cx="5876926" cy="4709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copic view of a protist displaying intricate structures and textures that showcase biodiversity in aquatic environments" id="653" name="Google Shape;65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551" y="1749690"/>
            <a:ext cx="919162" cy="611642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3"/>
          <p:cNvSpPr txBox="1"/>
          <p:nvPr/>
        </p:nvSpPr>
        <p:spPr>
          <a:xfrm>
            <a:off x="-171450" y="196667"/>
            <a:ext cx="12534900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lay"/>
              <a:buNone/>
            </a:pPr>
            <a:r>
              <a:rPr lang="en-US" sz="2700">
                <a:solidFill>
                  <a:schemeClr val="dk1"/>
                </a:solidFill>
              </a:rPr>
              <a:t>Competitive effect of rotifers on protists dependent on current temperature</a:t>
            </a:r>
            <a:endParaRPr sz="1200"/>
          </a:p>
        </p:txBody>
      </p:sp>
      <p:sp>
        <p:nvSpPr>
          <p:cNvPr id="655" name="Google Shape;655;p23"/>
          <p:cNvSpPr txBox="1"/>
          <p:nvPr/>
        </p:nvSpPr>
        <p:spPr>
          <a:xfrm>
            <a:off x="1302976" y="1278425"/>
            <a:ext cx="41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Carrying capacity of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Tetrahymena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sp.</a:t>
            </a:r>
            <a:endParaRPr/>
          </a:p>
        </p:txBody>
      </p:sp>
      <p:sp>
        <p:nvSpPr>
          <p:cNvPr id="656" name="Google Shape;656;p23"/>
          <p:cNvSpPr/>
          <p:nvPr/>
        </p:nvSpPr>
        <p:spPr>
          <a:xfrm>
            <a:off x="3158030" y="2057349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3"/>
          <p:cNvSpPr/>
          <p:nvPr/>
        </p:nvSpPr>
        <p:spPr>
          <a:xfrm>
            <a:off x="3158406" y="2359766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3"/>
          <p:cNvSpPr/>
          <p:nvPr/>
        </p:nvSpPr>
        <p:spPr>
          <a:xfrm>
            <a:off x="3148505" y="1773982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3"/>
          <p:cNvSpPr txBox="1"/>
          <p:nvPr/>
        </p:nvSpPr>
        <p:spPr>
          <a:xfrm>
            <a:off x="3358050" y="1676350"/>
            <a:ext cx="236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competition</a:t>
            </a:r>
            <a:endParaRPr sz="1200"/>
          </a:p>
        </p:txBody>
      </p:sp>
      <p:sp>
        <p:nvSpPr>
          <p:cNvPr id="660" name="Google Shape;660;p23"/>
          <p:cNvSpPr txBox="1"/>
          <p:nvPr/>
        </p:nvSpPr>
        <p:spPr>
          <a:xfrm>
            <a:off x="3367575" y="1960550"/>
            <a:ext cx="283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 w/ 25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°</a:t>
            </a: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evo. rotifs.</a:t>
            </a:r>
            <a:endParaRPr sz="1200"/>
          </a:p>
        </p:txBody>
      </p:sp>
      <p:sp>
        <p:nvSpPr>
          <p:cNvPr id="661" name="Google Shape;661;p23"/>
          <p:cNvSpPr txBox="1"/>
          <p:nvPr/>
        </p:nvSpPr>
        <p:spPr>
          <a:xfrm>
            <a:off x="3377099" y="2237000"/>
            <a:ext cx="292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 w/ 30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°</a:t>
            </a: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evo. rotifs.</a:t>
            </a:r>
            <a:endParaRPr sz="1200"/>
          </a:p>
        </p:txBody>
      </p:sp>
      <p:sp>
        <p:nvSpPr>
          <p:cNvPr id="662" name="Google Shape;662;p23"/>
          <p:cNvSpPr txBox="1"/>
          <p:nvPr/>
        </p:nvSpPr>
        <p:spPr>
          <a:xfrm>
            <a:off x="6305550" y="1712110"/>
            <a:ext cx="55716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25 °C competition lowered protist K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30 °C competition has no effect on protist carrying capacity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Evolutionary history of rotifers had no effect</a:t>
            </a:r>
            <a:endParaRPr/>
          </a:p>
        </p:txBody>
      </p:sp>
      <p:sp>
        <p:nvSpPr>
          <p:cNvPr id="663" name="Google Shape;663;p23"/>
          <p:cNvSpPr/>
          <p:nvPr/>
        </p:nvSpPr>
        <p:spPr>
          <a:xfrm>
            <a:off x="1662341" y="2198906"/>
            <a:ext cx="137011" cy="3116643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3"/>
          <p:cNvSpPr txBox="1"/>
          <p:nvPr/>
        </p:nvSpPr>
        <p:spPr>
          <a:xfrm>
            <a:off x="1151777" y="3530173"/>
            <a:ext cx="6101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***</a:t>
            </a:r>
            <a:endParaRPr b="1"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3"/>
          <p:cNvSpPr/>
          <p:nvPr/>
        </p:nvSpPr>
        <p:spPr>
          <a:xfrm>
            <a:off x="1411032" y="4976995"/>
            <a:ext cx="124638" cy="338555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3"/>
          <p:cNvSpPr txBox="1"/>
          <p:nvPr/>
        </p:nvSpPr>
        <p:spPr>
          <a:xfrm>
            <a:off x="1031263" y="4976995"/>
            <a:ext cx="4215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</a:t>
            </a:r>
            <a:endParaRPr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3"/>
          <p:cNvSpPr txBox="1"/>
          <p:nvPr/>
        </p:nvSpPr>
        <p:spPr>
          <a:xfrm>
            <a:off x="4771741" y="4251662"/>
            <a:ext cx="4215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</a:t>
            </a:r>
            <a:endParaRPr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3"/>
          <p:cNvSpPr txBox="1"/>
          <p:nvPr/>
        </p:nvSpPr>
        <p:spPr>
          <a:xfrm>
            <a:off x="5143422" y="5144227"/>
            <a:ext cx="9617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20</a:t>
            </a:r>
            <a:endParaRPr i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23"/>
          <p:cNvSpPr txBox="1"/>
          <p:nvPr/>
        </p:nvSpPr>
        <p:spPr>
          <a:xfrm>
            <a:off x="4985238" y="5418355"/>
            <a:ext cx="121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&lt;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0.01</a:t>
            </a:r>
            <a:endParaRPr/>
          </a:p>
        </p:txBody>
      </p:sp>
      <p:sp>
        <p:nvSpPr>
          <p:cNvPr id="670" name="Google Shape;670;p23"/>
          <p:cNvSpPr txBox="1"/>
          <p:nvPr/>
        </p:nvSpPr>
        <p:spPr>
          <a:xfrm>
            <a:off x="1784705" y="5822034"/>
            <a:ext cx="9618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25°C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71" name="Google Shape;671;p23"/>
          <p:cNvSpPr txBox="1"/>
          <p:nvPr/>
        </p:nvSpPr>
        <p:spPr>
          <a:xfrm>
            <a:off x="4380255" y="5822034"/>
            <a:ext cx="9618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30°C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72" name="Google Shape;672;p23"/>
          <p:cNvSpPr txBox="1"/>
          <p:nvPr/>
        </p:nvSpPr>
        <p:spPr>
          <a:xfrm>
            <a:off x="2130171" y="6221934"/>
            <a:ext cx="31404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Current Temperature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73" name="Google Shape;673;p23"/>
          <p:cNvSpPr/>
          <p:nvPr/>
        </p:nvSpPr>
        <p:spPr>
          <a:xfrm flipH="1">
            <a:off x="2645655" y="5829684"/>
            <a:ext cx="1734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3"/>
          <p:cNvSpPr txBox="1"/>
          <p:nvPr/>
        </p:nvSpPr>
        <p:spPr>
          <a:xfrm rot="-5400000">
            <a:off x="-1249425" y="3477775"/>
            <a:ext cx="32436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Carrying Capacity</a:t>
            </a:r>
            <a:r>
              <a:rPr lang="en-US" sz="1900">
                <a:solidFill>
                  <a:schemeClr val="dk1"/>
                </a:solidFill>
              </a:rPr>
              <a:t> (K +/- SE)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colored lines&#10;&#10;AI-generated content may be incorrect." id="679" name="Google Shape;679;p24"/>
          <p:cNvPicPr preferRelativeResize="0"/>
          <p:nvPr/>
        </p:nvPicPr>
        <p:blipFill rotWithShape="1">
          <a:blip r:embed="rId3">
            <a:alphaModFix/>
          </a:blip>
          <a:srcRect b="0" l="0" r="16570" t="0"/>
          <a:stretch/>
        </p:blipFill>
        <p:spPr>
          <a:xfrm>
            <a:off x="314811" y="1619249"/>
            <a:ext cx="5781189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copic view of a protist displaying intricate structures and textures that showcase biodiversity in aquatic environments" id="680" name="Google Shape;6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582" y="2676521"/>
            <a:ext cx="919162" cy="611642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24"/>
          <p:cNvSpPr/>
          <p:nvPr/>
        </p:nvSpPr>
        <p:spPr>
          <a:xfrm>
            <a:off x="926030" y="2126454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4"/>
          <p:cNvSpPr/>
          <p:nvPr/>
        </p:nvSpPr>
        <p:spPr>
          <a:xfrm>
            <a:off x="926406" y="2428871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4"/>
          <p:cNvSpPr/>
          <p:nvPr/>
        </p:nvSpPr>
        <p:spPr>
          <a:xfrm>
            <a:off x="916505" y="1843087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4"/>
          <p:cNvSpPr txBox="1"/>
          <p:nvPr/>
        </p:nvSpPr>
        <p:spPr>
          <a:xfrm>
            <a:off x="1126055" y="1745448"/>
            <a:ext cx="2371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competition</a:t>
            </a:r>
            <a:endParaRPr/>
          </a:p>
        </p:txBody>
      </p:sp>
      <p:sp>
        <p:nvSpPr>
          <p:cNvPr id="685" name="Google Shape;685;p24"/>
          <p:cNvSpPr txBox="1"/>
          <p:nvPr/>
        </p:nvSpPr>
        <p:spPr>
          <a:xfrm>
            <a:off x="1135580" y="2029652"/>
            <a:ext cx="25716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 w/ 25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°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evo. rotif.</a:t>
            </a:r>
            <a:endParaRPr/>
          </a:p>
        </p:txBody>
      </p:sp>
      <p:sp>
        <p:nvSpPr>
          <p:cNvPr id="686" name="Google Shape;686;p24"/>
          <p:cNvSpPr txBox="1"/>
          <p:nvPr/>
        </p:nvSpPr>
        <p:spPr>
          <a:xfrm>
            <a:off x="1145105" y="2306112"/>
            <a:ext cx="25716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 w/ 30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°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evo. rotif.</a:t>
            </a:r>
            <a:endParaRPr/>
          </a:p>
        </p:txBody>
      </p:sp>
      <p:sp>
        <p:nvSpPr>
          <p:cNvPr id="687" name="Google Shape;687;p24"/>
          <p:cNvSpPr txBox="1"/>
          <p:nvPr/>
        </p:nvSpPr>
        <p:spPr>
          <a:xfrm>
            <a:off x="1569669" y="1276578"/>
            <a:ext cx="35191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Growth rate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Tetrahymena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sp.</a:t>
            </a:r>
            <a:endParaRPr/>
          </a:p>
        </p:txBody>
      </p:sp>
      <p:sp>
        <p:nvSpPr>
          <p:cNvPr id="688" name="Google Shape;688;p24"/>
          <p:cNvSpPr/>
          <p:nvPr/>
        </p:nvSpPr>
        <p:spPr>
          <a:xfrm flipH="1">
            <a:off x="4822089" y="3824940"/>
            <a:ext cx="142876" cy="523221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4"/>
          <p:cNvSpPr txBox="1"/>
          <p:nvPr/>
        </p:nvSpPr>
        <p:spPr>
          <a:xfrm>
            <a:off x="5287296" y="3133738"/>
            <a:ext cx="6101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690" name="Google Shape;690;p24"/>
          <p:cNvSpPr/>
          <p:nvPr/>
        </p:nvSpPr>
        <p:spPr>
          <a:xfrm flipH="1">
            <a:off x="5163471" y="2428871"/>
            <a:ext cx="142876" cy="191929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24"/>
          <p:cNvSpPr txBox="1"/>
          <p:nvPr/>
        </p:nvSpPr>
        <p:spPr>
          <a:xfrm>
            <a:off x="4927993" y="3865489"/>
            <a:ext cx="6101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</a:t>
            </a:r>
            <a:endParaRPr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 txBox="1"/>
          <p:nvPr/>
        </p:nvSpPr>
        <p:spPr>
          <a:xfrm>
            <a:off x="1569669" y="4790975"/>
            <a:ext cx="6101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</a:t>
            </a:r>
            <a:endParaRPr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 txBox="1"/>
          <p:nvPr/>
        </p:nvSpPr>
        <p:spPr>
          <a:xfrm>
            <a:off x="5128741" y="1731390"/>
            <a:ext cx="9617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20</a:t>
            </a:r>
            <a:endParaRPr i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 txBox="1"/>
          <p:nvPr/>
        </p:nvSpPr>
        <p:spPr>
          <a:xfrm>
            <a:off x="4970557" y="1997450"/>
            <a:ext cx="12155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0.01</a:t>
            </a:r>
            <a:endParaRPr/>
          </a:p>
        </p:txBody>
      </p:sp>
      <p:pic>
        <p:nvPicPr>
          <p:cNvPr descr="A graph of different colored lines&#10;&#10;AI-generated content may be incorrect." id="695" name="Google Shape;695;p24"/>
          <p:cNvPicPr preferRelativeResize="0"/>
          <p:nvPr/>
        </p:nvPicPr>
        <p:blipFill rotWithShape="1">
          <a:blip r:embed="rId5">
            <a:alphaModFix/>
          </a:blip>
          <a:srcRect b="0" l="0" r="16799" t="0"/>
          <a:stretch/>
        </p:blipFill>
        <p:spPr>
          <a:xfrm>
            <a:off x="6101486" y="1561229"/>
            <a:ext cx="5876926" cy="4709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copic view of a protist displaying intricate structures and textures that showcase biodiversity in aquatic environments" id="696" name="Google Shape;69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3962" y="1714468"/>
            <a:ext cx="919162" cy="611642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4"/>
          <p:cNvSpPr txBox="1"/>
          <p:nvPr/>
        </p:nvSpPr>
        <p:spPr>
          <a:xfrm>
            <a:off x="7185379" y="1243214"/>
            <a:ext cx="40901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Carrying capacity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Tetrahymena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sp.</a:t>
            </a:r>
            <a:endParaRPr/>
          </a:p>
        </p:txBody>
      </p:sp>
      <p:sp>
        <p:nvSpPr>
          <p:cNvPr id="698" name="Google Shape;698;p24"/>
          <p:cNvSpPr/>
          <p:nvPr/>
        </p:nvSpPr>
        <p:spPr>
          <a:xfrm>
            <a:off x="9040441" y="2022127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9040817" y="2324544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9030916" y="1738760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 txBox="1"/>
          <p:nvPr/>
        </p:nvSpPr>
        <p:spPr>
          <a:xfrm>
            <a:off x="9240466" y="1641121"/>
            <a:ext cx="2371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competition</a:t>
            </a:r>
            <a:endParaRPr/>
          </a:p>
        </p:txBody>
      </p:sp>
      <p:sp>
        <p:nvSpPr>
          <p:cNvPr id="702" name="Google Shape;702;p24"/>
          <p:cNvSpPr txBox="1"/>
          <p:nvPr/>
        </p:nvSpPr>
        <p:spPr>
          <a:xfrm>
            <a:off x="9249991" y="1925325"/>
            <a:ext cx="25716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 w/ 25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°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evo. rotif.</a:t>
            </a:r>
            <a:endParaRPr/>
          </a:p>
        </p:txBody>
      </p:sp>
      <p:sp>
        <p:nvSpPr>
          <p:cNvPr id="703" name="Google Shape;703;p24"/>
          <p:cNvSpPr txBox="1"/>
          <p:nvPr/>
        </p:nvSpPr>
        <p:spPr>
          <a:xfrm>
            <a:off x="9259516" y="2201785"/>
            <a:ext cx="25716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 w/ 30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°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evo. rotif.</a:t>
            </a:r>
            <a:endParaRPr/>
          </a:p>
        </p:txBody>
      </p:sp>
      <p:sp>
        <p:nvSpPr>
          <p:cNvPr id="704" name="Google Shape;704;p24"/>
          <p:cNvSpPr/>
          <p:nvPr/>
        </p:nvSpPr>
        <p:spPr>
          <a:xfrm>
            <a:off x="7544752" y="2163684"/>
            <a:ext cx="137011" cy="3116643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 txBox="1"/>
          <p:nvPr/>
        </p:nvSpPr>
        <p:spPr>
          <a:xfrm>
            <a:off x="7034188" y="3494951"/>
            <a:ext cx="6101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***</a:t>
            </a:r>
            <a:endParaRPr b="1"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4"/>
          <p:cNvSpPr/>
          <p:nvPr/>
        </p:nvSpPr>
        <p:spPr>
          <a:xfrm>
            <a:off x="7293443" y="4941773"/>
            <a:ext cx="124638" cy="338555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4"/>
          <p:cNvSpPr txBox="1"/>
          <p:nvPr/>
        </p:nvSpPr>
        <p:spPr>
          <a:xfrm>
            <a:off x="6913674" y="4941773"/>
            <a:ext cx="4215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</a:t>
            </a:r>
            <a:endParaRPr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4"/>
          <p:cNvSpPr txBox="1"/>
          <p:nvPr/>
        </p:nvSpPr>
        <p:spPr>
          <a:xfrm>
            <a:off x="10654152" y="4216440"/>
            <a:ext cx="4215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</a:t>
            </a:r>
            <a:endParaRPr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4"/>
          <p:cNvSpPr txBox="1"/>
          <p:nvPr/>
        </p:nvSpPr>
        <p:spPr>
          <a:xfrm>
            <a:off x="11025833" y="5109005"/>
            <a:ext cx="9617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20</a:t>
            </a:r>
            <a:endParaRPr i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4"/>
          <p:cNvSpPr txBox="1"/>
          <p:nvPr/>
        </p:nvSpPr>
        <p:spPr>
          <a:xfrm>
            <a:off x="10867649" y="5375065"/>
            <a:ext cx="121553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&lt;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0.01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5"/>
          <p:cNvSpPr txBox="1"/>
          <p:nvPr/>
        </p:nvSpPr>
        <p:spPr>
          <a:xfrm>
            <a:off x="829647" y="200232"/>
            <a:ext cx="105327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</a:rPr>
              <a:t>In summary…</a:t>
            </a:r>
            <a:endParaRPr/>
          </a:p>
        </p:txBody>
      </p:sp>
      <p:sp>
        <p:nvSpPr>
          <p:cNvPr id="717" name="Google Shape;717;p25"/>
          <p:cNvSpPr txBox="1"/>
          <p:nvPr/>
        </p:nvSpPr>
        <p:spPr>
          <a:xfrm>
            <a:off x="1270750" y="1234275"/>
            <a:ext cx="96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populations of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rosa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evolve in response to temperature?</a:t>
            </a:r>
            <a:endParaRPr/>
          </a:p>
        </p:txBody>
      </p:sp>
      <p:sp>
        <p:nvSpPr>
          <p:cNvPr id="718" name="Google Shape;718;p25"/>
          <p:cNvSpPr txBox="1"/>
          <p:nvPr/>
        </p:nvSpPr>
        <p:spPr>
          <a:xfrm>
            <a:off x="1101000" y="4139586"/>
            <a:ext cx="999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3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there evolution-mediated indirect effects on competition?</a:t>
            </a:r>
            <a:endParaRPr/>
          </a:p>
        </p:txBody>
      </p:sp>
      <p:sp>
        <p:nvSpPr>
          <p:cNvPr id="719" name="Google Shape;719;p25"/>
          <p:cNvSpPr txBox="1"/>
          <p:nvPr/>
        </p:nvSpPr>
        <p:spPr>
          <a:xfrm>
            <a:off x="1793250" y="2645150"/>
            <a:ext cx="86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H. rosa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Tetrahymena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sp. compete with each other?</a:t>
            </a:r>
            <a:endParaRPr/>
          </a:p>
        </p:txBody>
      </p:sp>
      <p:sp>
        <p:nvSpPr>
          <p:cNvPr id="720" name="Google Shape;720;p25"/>
          <p:cNvSpPr txBox="1"/>
          <p:nvPr/>
        </p:nvSpPr>
        <p:spPr>
          <a:xfrm>
            <a:off x="3193600" y="16473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Yes!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Carrying capacity is lower after evolving at 30 °C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5"/>
          <p:cNvSpPr txBox="1"/>
          <p:nvPr/>
        </p:nvSpPr>
        <p:spPr>
          <a:xfrm>
            <a:off x="3342150" y="3106825"/>
            <a:ext cx="550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It depends…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</a:rPr>
              <a:t>E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ffect is dependent on temperature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5"/>
          <p:cNvSpPr txBox="1"/>
          <p:nvPr/>
        </p:nvSpPr>
        <p:spPr>
          <a:xfrm>
            <a:off x="1741000" y="4634775"/>
            <a:ext cx="8709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Competition did not differ between evolutionary histories of temperature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delloid rotifer isolated on white background Bdelloid rotifer isolated on white background rotifer stock illustrations" id="723" name="Google Shape;7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501831">
            <a:off x="545893" y="447766"/>
            <a:ext cx="494188" cy="1200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copic view of a protist displaying intricate structures and textures that showcase biodiversity in aquatic environments" id="724" name="Google Shape;7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442840">
            <a:off x="10513712" y="482202"/>
            <a:ext cx="1156389" cy="76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25"/>
          <p:cNvGrpSpPr/>
          <p:nvPr/>
        </p:nvGrpSpPr>
        <p:grpSpPr>
          <a:xfrm>
            <a:off x="2677553" y="3214856"/>
            <a:ext cx="988678" cy="816709"/>
            <a:chOff x="524934" y="2846637"/>
            <a:chExt cx="988678" cy="816709"/>
          </a:xfrm>
        </p:grpSpPr>
        <p:pic>
          <p:nvPicPr>
            <p:cNvPr descr="Free Vectors | rising temperature icon" id="726" name="Google Shape;726;p25"/>
            <p:cNvPicPr preferRelativeResize="0"/>
            <p:nvPr/>
          </p:nvPicPr>
          <p:blipFill rotWithShape="1">
            <a:blip r:embed="rId5">
              <a:alphaModFix/>
            </a:blip>
            <a:srcRect b="0" l="24788" r="27088" t="0"/>
            <a:stretch/>
          </p:blipFill>
          <p:spPr>
            <a:xfrm>
              <a:off x="994347" y="2846637"/>
              <a:ext cx="519265" cy="8098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7" name="Google Shape;727;p25"/>
            <p:cNvGrpSpPr/>
            <p:nvPr/>
          </p:nvGrpSpPr>
          <p:grpSpPr>
            <a:xfrm>
              <a:off x="524934" y="2853464"/>
              <a:ext cx="519265" cy="809882"/>
              <a:chOff x="366312" y="2883882"/>
              <a:chExt cx="519265" cy="809882"/>
            </a:xfrm>
          </p:grpSpPr>
          <p:pic>
            <p:nvPicPr>
              <p:cNvPr descr="Free Vectors | rising temperature icon" id="728" name="Google Shape;728;p25"/>
              <p:cNvPicPr preferRelativeResize="0"/>
              <p:nvPr/>
            </p:nvPicPr>
            <p:blipFill rotWithShape="1">
              <a:blip r:embed="rId6">
                <a:alphaModFix/>
              </a:blip>
              <a:srcRect b="0" l="28002" r="23873" t="0"/>
              <a:stretch/>
            </p:blipFill>
            <p:spPr>
              <a:xfrm>
                <a:off x="366312" y="2883882"/>
                <a:ext cx="519265" cy="809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9" name="Google Shape;729;p25"/>
              <p:cNvSpPr/>
              <p:nvPr/>
            </p:nvSpPr>
            <p:spPr>
              <a:xfrm>
                <a:off x="593725" y="3023400"/>
                <a:ext cx="85800" cy="276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Free Vectors | rising temperature icon" id="730" name="Google Shape;730;p25"/>
              <p:cNvPicPr preferRelativeResize="0"/>
              <p:nvPr/>
            </p:nvPicPr>
            <p:blipFill rotWithShape="1">
              <a:blip r:embed="rId6">
                <a:alphaModFix/>
              </a:blip>
              <a:srcRect b="36327" l="33536" r="55958" t="8218"/>
              <a:stretch/>
            </p:blipFill>
            <p:spPr>
              <a:xfrm rot="10800000">
                <a:off x="419007" y="2969201"/>
                <a:ext cx="113359" cy="4491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fist bump vector icon design line illustration clip art isolated on white background" id="731" name="Google Shape;731;p25"/>
          <p:cNvPicPr preferRelativeResize="0"/>
          <p:nvPr/>
        </p:nvPicPr>
        <p:blipFill rotWithShape="1">
          <a:blip r:embed="rId7">
            <a:alphaModFix/>
          </a:blip>
          <a:srcRect b="24645" l="16749" r="16862" t="24716"/>
          <a:stretch/>
        </p:blipFill>
        <p:spPr>
          <a:xfrm>
            <a:off x="8471525" y="3197283"/>
            <a:ext cx="1116782" cy="85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578" y="3505766"/>
            <a:ext cx="4636301" cy="197719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26"/>
          <p:cNvSpPr txBox="1"/>
          <p:nvPr/>
        </p:nvSpPr>
        <p:spPr>
          <a:xfrm>
            <a:off x="829647" y="200232"/>
            <a:ext cx="10532706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</a:rPr>
              <a:t>Future directions</a:t>
            </a:r>
            <a:endParaRPr/>
          </a:p>
        </p:txBody>
      </p:sp>
      <p:sp>
        <p:nvSpPr>
          <p:cNvPr id="738" name="Google Shape;738;p26"/>
          <p:cNvSpPr txBox="1"/>
          <p:nvPr/>
        </p:nvSpPr>
        <p:spPr>
          <a:xfrm>
            <a:off x="958025" y="1274025"/>
            <a:ext cx="61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Bringing rotifer size into the equation</a:t>
            </a:r>
            <a:endParaRPr/>
          </a:p>
        </p:txBody>
      </p:sp>
      <p:pic>
        <p:nvPicPr>
          <p:cNvPr descr="Color Segmentation" id="739" name="Google Shape;7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7169" y="1867327"/>
            <a:ext cx="2565525" cy="1072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icroscope&#10;&#10;AI-generated content may be incorrect." id="740" name="Google Shape;740;p26"/>
          <p:cNvPicPr preferRelativeResize="0"/>
          <p:nvPr/>
        </p:nvPicPr>
        <p:blipFill rotWithShape="1">
          <a:blip r:embed="rId5">
            <a:alphaModFix/>
          </a:blip>
          <a:srcRect b="50000" l="19645" r="57977" t="27541"/>
          <a:stretch/>
        </p:blipFill>
        <p:spPr>
          <a:xfrm>
            <a:off x="3832694" y="1818956"/>
            <a:ext cx="1552700" cy="116879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6"/>
          <p:cNvSpPr txBox="1"/>
          <p:nvPr/>
        </p:nvSpPr>
        <p:spPr>
          <a:xfrm>
            <a:off x="1019508" y="3078344"/>
            <a:ext cx="43084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Structural equation modeling</a:t>
            </a:r>
            <a:endParaRPr/>
          </a:p>
        </p:txBody>
      </p:sp>
      <p:sp>
        <p:nvSpPr>
          <p:cNvPr id="742" name="Google Shape;742;p26"/>
          <p:cNvSpPr txBox="1"/>
          <p:nvPr/>
        </p:nvSpPr>
        <p:spPr>
          <a:xfrm>
            <a:off x="1019508" y="5482956"/>
            <a:ext cx="41821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Investigate interactions among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K, competition, and temperature</a:t>
            </a:r>
            <a:endParaRPr/>
          </a:p>
        </p:txBody>
      </p:sp>
      <p:sp>
        <p:nvSpPr>
          <p:cNvPr id="743" name="Google Shape;743;p26"/>
          <p:cNvSpPr txBox="1"/>
          <p:nvPr/>
        </p:nvSpPr>
        <p:spPr>
          <a:xfrm>
            <a:off x="7754371" y="2196096"/>
            <a:ext cx="418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Evolution in response to competition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(more evolution-mediated indirect effects)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6"/>
          <p:cNvSpPr txBox="1"/>
          <p:nvPr/>
        </p:nvSpPr>
        <p:spPr>
          <a:xfrm>
            <a:off x="7754371" y="4338738"/>
            <a:ext cx="418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Complimentary effects of diversity on competitive ability in rotifers</a:t>
            </a:r>
            <a:endParaRPr/>
          </a:p>
        </p:txBody>
      </p:sp>
      <p:pic>
        <p:nvPicPr>
          <p:cNvPr descr="Vinnie Cannizzaro : Undergraduate Researcher" id="745" name="Google Shape;745;p26"/>
          <p:cNvPicPr preferRelativeResize="0"/>
          <p:nvPr/>
        </p:nvPicPr>
        <p:blipFill rotWithShape="1">
          <a:blip r:embed="rId6">
            <a:alphaModFix/>
          </a:blip>
          <a:srcRect b="5772" l="0" r="0" t="0"/>
          <a:stretch/>
        </p:blipFill>
        <p:spPr>
          <a:xfrm>
            <a:off x="6634716" y="1800400"/>
            <a:ext cx="1009488" cy="159027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26"/>
          <p:cNvSpPr txBox="1"/>
          <p:nvPr/>
        </p:nvSpPr>
        <p:spPr>
          <a:xfrm>
            <a:off x="4999976" y="5359150"/>
            <a:ext cx="5437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D86CCC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descr="Breana Morales : Undergraduate Researcher" id="747" name="Google Shape;747;p26"/>
          <p:cNvPicPr preferRelativeResize="0"/>
          <p:nvPr/>
        </p:nvPicPr>
        <p:blipFill rotWithShape="1">
          <a:blip r:embed="rId7">
            <a:alphaModFix/>
          </a:blip>
          <a:srcRect b="0" l="24639" r="0" t="4838"/>
          <a:stretch/>
        </p:blipFill>
        <p:spPr>
          <a:xfrm>
            <a:off x="6634716" y="4027578"/>
            <a:ext cx="1015981" cy="147478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26"/>
          <p:cNvSpPr txBox="1"/>
          <p:nvPr/>
        </p:nvSpPr>
        <p:spPr>
          <a:xfrm>
            <a:off x="6010483" y="3401350"/>
            <a:ext cx="225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Vinnie Cannizzaro</a:t>
            </a:r>
            <a:endParaRPr/>
          </a:p>
        </p:txBody>
      </p:sp>
      <p:sp>
        <p:nvSpPr>
          <p:cNvPr id="749" name="Google Shape;749;p26"/>
          <p:cNvSpPr txBox="1"/>
          <p:nvPr/>
        </p:nvSpPr>
        <p:spPr>
          <a:xfrm>
            <a:off x="6010483" y="5513038"/>
            <a:ext cx="225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Breana Morales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7"/>
          <p:cNvSpPr/>
          <p:nvPr/>
        </p:nvSpPr>
        <p:spPr>
          <a:xfrm>
            <a:off x="4920850" y="440525"/>
            <a:ext cx="2242944" cy="141998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7"/>
          <p:cNvSpPr txBox="1"/>
          <p:nvPr/>
        </p:nvSpPr>
        <p:spPr>
          <a:xfrm>
            <a:off x="4920885" y="753413"/>
            <a:ext cx="2168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en-US" sz="2400">
                <a:solidFill>
                  <a:schemeClr val="dk1"/>
                </a:solidFill>
              </a:rPr>
              <a:t>Questions?</a:t>
            </a:r>
            <a:endParaRPr/>
          </a:p>
        </p:txBody>
      </p:sp>
      <p:cxnSp>
        <p:nvCxnSpPr>
          <p:cNvPr id="756" name="Google Shape;756;p27"/>
          <p:cNvCxnSpPr/>
          <p:nvPr/>
        </p:nvCxnSpPr>
        <p:spPr>
          <a:xfrm>
            <a:off x="744279" y="4529470"/>
            <a:ext cx="1039864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7" name="Google Shape;757;p27"/>
          <p:cNvSpPr txBox="1"/>
          <p:nvPr/>
        </p:nvSpPr>
        <p:spPr>
          <a:xfrm>
            <a:off x="2458047" y="4717921"/>
            <a:ext cx="2399106" cy="404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 sz="2400">
                <a:solidFill>
                  <a:schemeClr val="dk1"/>
                </a:solidFill>
              </a:rPr>
              <a:t>Acknowledgements</a:t>
            </a:r>
            <a:endParaRPr/>
          </a:p>
        </p:txBody>
      </p:sp>
      <p:sp>
        <p:nvSpPr>
          <p:cNvPr id="758" name="Google Shape;758;p27"/>
          <p:cNvSpPr txBox="1"/>
          <p:nvPr/>
        </p:nvSpPr>
        <p:spPr>
          <a:xfrm>
            <a:off x="849150" y="5121950"/>
            <a:ext cx="588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Undergraduates Vinnie Cannizzaro and Breana Morales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Committee members Drs. Robert Espinoza and Bruno Pernet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staff Mark Harris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collection help Dr. Tom Miller</a:t>
            </a:r>
            <a:endParaRPr/>
          </a:p>
        </p:txBody>
      </p:sp>
      <p:pic>
        <p:nvPicPr>
          <p:cNvPr descr="CSUN BIO &amp; GEOSCIENCES POD – URGEOSCIENCE" id="759" name="Google Shape;7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1179" y="5749854"/>
            <a:ext cx="2306978" cy="70296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"/>
          <p:cNvSpPr txBox="1"/>
          <p:nvPr/>
        </p:nvSpPr>
        <p:spPr>
          <a:xfrm>
            <a:off x="7619051" y="4717921"/>
            <a:ext cx="2399106" cy="404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"/>
              <a:buNone/>
            </a:pPr>
            <a:r>
              <a:rPr lang="en-US" sz="2000">
                <a:solidFill>
                  <a:schemeClr val="dk1"/>
                </a:solidFill>
              </a:rPr>
              <a:t>Funding</a:t>
            </a:r>
            <a:endParaRPr/>
          </a:p>
        </p:txBody>
      </p:sp>
      <p:sp>
        <p:nvSpPr>
          <p:cNvPr id="761" name="Google Shape;761;p27"/>
          <p:cNvSpPr txBox="1"/>
          <p:nvPr/>
        </p:nvSpPr>
        <p:spPr>
          <a:xfrm>
            <a:off x="7265574" y="5117250"/>
            <a:ext cx="340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CSUN Office of Graduate Studies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Thesis Support Grant</a:t>
            </a:r>
            <a:endParaRPr/>
          </a:p>
        </p:txBody>
      </p:sp>
      <p:pic>
        <p:nvPicPr>
          <p:cNvPr id="762" name="Google Shape;762;p27" title="Sequence 01_1.gif"/>
          <p:cNvPicPr preferRelativeResize="0"/>
          <p:nvPr/>
        </p:nvPicPr>
        <p:blipFill rotWithShape="1">
          <a:blip r:embed="rId4">
            <a:alphaModFix/>
          </a:blip>
          <a:srcRect b="26586" l="36276" r="28883" t="18810"/>
          <a:stretch/>
        </p:blipFill>
        <p:spPr>
          <a:xfrm>
            <a:off x="969228" y="404025"/>
            <a:ext cx="3768165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"/>
          <p:cNvSpPr/>
          <p:nvPr/>
        </p:nvSpPr>
        <p:spPr>
          <a:xfrm>
            <a:off x="4127475" y="1570076"/>
            <a:ext cx="793368" cy="47520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7"/>
          <p:cNvSpPr/>
          <p:nvPr/>
        </p:nvSpPr>
        <p:spPr>
          <a:xfrm>
            <a:off x="3670246" y="1958551"/>
            <a:ext cx="360396" cy="21589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5" name="Google Shape;7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271172" y="1702640"/>
            <a:ext cx="2087400" cy="277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2156" y="753422"/>
            <a:ext cx="3267321" cy="33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8"/>
          <p:cNvSpPr/>
          <p:nvPr/>
        </p:nvSpPr>
        <p:spPr>
          <a:xfrm>
            <a:off x="1167319" y="5066056"/>
            <a:ext cx="5632315" cy="369332"/>
          </a:xfrm>
          <a:prstGeom prst="rect">
            <a:avLst/>
          </a:prstGeom>
          <a:gradFill>
            <a:gsLst>
              <a:gs pos="0">
                <a:srgbClr val="00B0F0">
                  <a:alpha val="54901"/>
                </a:srgbClr>
              </a:gs>
              <a:gs pos="100000">
                <a:srgbClr val="FF0000">
                  <a:alpha val="42745"/>
                </a:srgbClr>
              </a:gs>
            </a:gsLst>
            <a:lin ang="0" scaled="0"/>
          </a:gra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8"/>
          <p:cNvSpPr txBox="1"/>
          <p:nvPr/>
        </p:nvSpPr>
        <p:spPr>
          <a:xfrm>
            <a:off x="1457081" y="67205"/>
            <a:ext cx="9277838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i="1" lang="en-US"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H. rosa</a:t>
            </a:r>
            <a:r>
              <a:rPr lang="en-US"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clones differ in their response to temperature</a:t>
            </a:r>
            <a:endParaRPr i="1" sz="3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773" name="Google Shape;773;p28"/>
          <p:cNvPicPr preferRelativeResize="0"/>
          <p:nvPr/>
        </p:nvPicPr>
        <p:blipFill rotWithShape="1">
          <a:blip r:embed="rId3">
            <a:alphaModFix/>
          </a:blip>
          <a:srcRect b="18499" l="0" r="0" t="5782"/>
          <a:stretch/>
        </p:blipFill>
        <p:spPr>
          <a:xfrm>
            <a:off x="613620" y="1673157"/>
            <a:ext cx="6978656" cy="339289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28"/>
          <p:cNvSpPr txBox="1"/>
          <p:nvPr/>
        </p:nvSpPr>
        <p:spPr>
          <a:xfrm>
            <a:off x="1167319" y="1014729"/>
            <a:ext cx="2052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Thermal tolerance</a:t>
            </a:r>
            <a:endParaRPr/>
          </a:p>
        </p:txBody>
      </p:sp>
      <p:pic>
        <p:nvPicPr>
          <p:cNvPr id="775" name="Google Shape;7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9403" y="4363546"/>
            <a:ext cx="1755130" cy="117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6595" y="3429000"/>
            <a:ext cx="523277" cy="1138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7" name="Google Shape;777;p28"/>
          <p:cNvCxnSpPr/>
          <p:nvPr/>
        </p:nvCxnSpPr>
        <p:spPr>
          <a:xfrm flipH="1" rot="10800000">
            <a:off x="10070952" y="3584571"/>
            <a:ext cx="1" cy="623405"/>
          </a:xfrm>
          <a:prstGeom prst="straightConnector1">
            <a:avLst/>
          </a:prstGeom>
          <a:noFill/>
          <a:ln cap="flat" cmpd="sng" w="76200">
            <a:solidFill>
              <a:srgbClr val="E7545E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78" name="Google Shape;778;p28"/>
          <p:cNvPicPr preferRelativeResize="0"/>
          <p:nvPr/>
        </p:nvPicPr>
        <p:blipFill rotWithShape="1">
          <a:blip r:embed="rId6">
            <a:alphaModFix/>
          </a:blip>
          <a:srcRect b="-526" l="11943" r="12410" t="-725"/>
          <a:stretch/>
        </p:blipFill>
        <p:spPr>
          <a:xfrm rot="-5195714">
            <a:off x="8341973" y="2299885"/>
            <a:ext cx="756201" cy="75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8"/>
          <p:cNvPicPr preferRelativeResize="0"/>
          <p:nvPr/>
        </p:nvPicPr>
        <p:blipFill rotWithShape="1">
          <a:blip r:embed="rId6">
            <a:alphaModFix/>
          </a:blip>
          <a:srcRect b="23324" l="22427" r="43517" t="37703"/>
          <a:stretch/>
        </p:blipFill>
        <p:spPr>
          <a:xfrm rot="1564438">
            <a:off x="10221938" y="2563681"/>
            <a:ext cx="303197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28"/>
          <p:cNvSpPr txBox="1"/>
          <p:nvPr/>
        </p:nvSpPr>
        <p:spPr>
          <a:xfrm>
            <a:off x="9312011" y="2494454"/>
            <a:ext cx="3997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/>
          </a:p>
        </p:txBody>
      </p:sp>
      <p:sp>
        <p:nvSpPr>
          <p:cNvPr id="781" name="Google Shape;781;p28"/>
          <p:cNvSpPr txBox="1"/>
          <p:nvPr/>
        </p:nvSpPr>
        <p:spPr>
          <a:xfrm>
            <a:off x="8277274" y="1804514"/>
            <a:ext cx="7963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Active</a:t>
            </a:r>
            <a:endParaRPr/>
          </a:p>
        </p:txBody>
      </p:sp>
      <p:sp>
        <p:nvSpPr>
          <p:cNvPr id="782" name="Google Shape;782;p28"/>
          <p:cNvSpPr txBox="1"/>
          <p:nvPr/>
        </p:nvSpPr>
        <p:spPr>
          <a:xfrm>
            <a:off x="9803492" y="1804514"/>
            <a:ext cx="11003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Encysted</a:t>
            </a:r>
            <a:endParaRPr/>
          </a:p>
        </p:txBody>
      </p:sp>
      <p:sp>
        <p:nvSpPr>
          <p:cNvPr id="783" name="Google Shape;783;p28"/>
          <p:cNvSpPr/>
          <p:nvPr/>
        </p:nvSpPr>
        <p:spPr>
          <a:xfrm>
            <a:off x="8128136" y="2173846"/>
            <a:ext cx="1094648" cy="10946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28"/>
          <p:cNvSpPr/>
          <p:nvPr/>
        </p:nvSpPr>
        <p:spPr>
          <a:xfrm>
            <a:off x="9806351" y="2171504"/>
            <a:ext cx="1094648" cy="10946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1296987" y="5066056"/>
            <a:ext cx="4315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/>
          </a:p>
        </p:txBody>
      </p:sp>
      <p:sp>
        <p:nvSpPr>
          <p:cNvPr id="786" name="Google Shape;786;p28"/>
          <p:cNvSpPr txBox="1"/>
          <p:nvPr/>
        </p:nvSpPr>
        <p:spPr>
          <a:xfrm>
            <a:off x="2382821" y="5066056"/>
            <a:ext cx="4315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/>
          </a:p>
        </p:txBody>
      </p:sp>
      <p:sp>
        <p:nvSpPr>
          <p:cNvPr id="787" name="Google Shape;787;p28"/>
          <p:cNvSpPr txBox="1"/>
          <p:nvPr/>
        </p:nvSpPr>
        <p:spPr>
          <a:xfrm>
            <a:off x="3468655" y="5066056"/>
            <a:ext cx="4315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/>
          </a:p>
        </p:txBody>
      </p:sp>
      <p:sp>
        <p:nvSpPr>
          <p:cNvPr id="788" name="Google Shape;788;p28"/>
          <p:cNvSpPr txBox="1"/>
          <p:nvPr/>
        </p:nvSpPr>
        <p:spPr>
          <a:xfrm>
            <a:off x="4554489" y="5066056"/>
            <a:ext cx="455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</p:txBody>
      </p:sp>
      <p:sp>
        <p:nvSpPr>
          <p:cNvPr id="789" name="Google Shape;789;p28"/>
          <p:cNvSpPr txBox="1"/>
          <p:nvPr/>
        </p:nvSpPr>
        <p:spPr>
          <a:xfrm>
            <a:off x="5664472" y="5066056"/>
            <a:ext cx="4315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endParaRPr/>
          </a:p>
        </p:txBody>
      </p:sp>
      <p:sp>
        <p:nvSpPr>
          <p:cNvPr id="790" name="Google Shape;790;p28"/>
          <p:cNvSpPr txBox="1"/>
          <p:nvPr/>
        </p:nvSpPr>
        <p:spPr>
          <a:xfrm>
            <a:off x="2987825" y="5454844"/>
            <a:ext cx="18645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(°C)</a:t>
            </a:r>
            <a:endParaRPr/>
          </a:p>
        </p:txBody>
      </p:sp>
      <p:sp>
        <p:nvSpPr>
          <p:cNvPr id="791" name="Google Shape;791;p28"/>
          <p:cNvSpPr txBox="1"/>
          <p:nvPr/>
        </p:nvSpPr>
        <p:spPr>
          <a:xfrm>
            <a:off x="3548033" y="1268723"/>
            <a:ext cx="8050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(h)</a:t>
            </a:r>
            <a:endParaRPr/>
          </a:p>
        </p:txBody>
      </p:sp>
      <p:sp>
        <p:nvSpPr>
          <p:cNvPr id="792" name="Google Shape;792;p28"/>
          <p:cNvSpPr txBox="1"/>
          <p:nvPr/>
        </p:nvSpPr>
        <p:spPr>
          <a:xfrm>
            <a:off x="1429410" y="1502552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793" name="Google Shape;793;p28"/>
          <p:cNvSpPr txBox="1"/>
          <p:nvPr/>
        </p:nvSpPr>
        <p:spPr>
          <a:xfrm>
            <a:off x="2389673" y="1502552"/>
            <a:ext cx="406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94" name="Google Shape;794;p28"/>
          <p:cNvSpPr txBox="1"/>
          <p:nvPr/>
        </p:nvSpPr>
        <p:spPr>
          <a:xfrm>
            <a:off x="3475721" y="1502552"/>
            <a:ext cx="406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795" name="Google Shape;795;p28"/>
          <p:cNvSpPr txBox="1"/>
          <p:nvPr/>
        </p:nvSpPr>
        <p:spPr>
          <a:xfrm>
            <a:off x="4561769" y="1502552"/>
            <a:ext cx="406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796" name="Google Shape;796;p28"/>
          <p:cNvSpPr txBox="1"/>
          <p:nvPr/>
        </p:nvSpPr>
        <p:spPr>
          <a:xfrm>
            <a:off x="5647817" y="1502552"/>
            <a:ext cx="406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797" name="Google Shape;797;p28"/>
          <p:cNvSpPr txBox="1"/>
          <p:nvPr/>
        </p:nvSpPr>
        <p:spPr>
          <a:xfrm>
            <a:off x="6190844" y="1502552"/>
            <a:ext cx="406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798" name="Google Shape;798;p28"/>
          <p:cNvSpPr txBox="1"/>
          <p:nvPr/>
        </p:nvSpPr>
        <p:spPr>
          <a:xfrm>
            <a:off x="5104793" y="1502552"/>
            <a:ext cx="406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799" name="Google Shape;799;p28"/>
          <p:cNvSpPr txBox="1"/>
          <p:nvPr/>
        </p:nvSpPr>
        <p:spPr>
          <a:xfrm>
            <a:off x="4018745" y="1502552"/>
            <a:ext cx="406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800" name="Google Shape;800;p28"/>
          <p:cNvSpPr txBox="1"/>
          <p:nvPr/>
        </p:nvSpPr>
        <p:spPr>
          <a:xfrm>
            <a:off x="2932697" y="1502552"/>
            <a:ext cx="406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801" name="Google Shape;801;p28"/>
          <p:cNvSpPr txBox="1"/>
          <p:nvPr/>
        </p:nvSpPr>
        <p:spPr>
          <a:xfrm>
            <a:off x="1846649" y="1502552"/>
            <a:ext cx="406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/>
        </p:nvSpPr>
        <p:spPr>
          <a:xfrm>
            <a:off x="0" y="197011"/>
            <a:ext cx="12192000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200">
                <a:solidFill>
                  <a:schemeClr val="dk1"/>
                </a:solidFill>
              </a:rPr>
              <a:t>How do </a:t>
            </a:r>
            <a:r>
              <a:rPr i="1" lang="en-US" sz="3200">
                <a:solidFill>
                  <a:schemeClr val="dk1"/>
                </a:solidFill>
              </a:rPr>
              <a:t>you</a:t>
            </a:r>
            <a:r>
              <a:rPr lang="en-US" sz="3200">
                <a:solidFill>
                  <a:schemeClr val="dk1"/>
                </a:solidFill>
              </a:rPr>
              <a:t> quantify the biological effects of climate change?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2925302" y="1024100"/>
            <a:ext cx="532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56082"/>
                </a:solidFill>
                <a:latin typeface="Arial"/>
                <a:ea typeface="Arial"/>
                <a:cs typeface="Arial"/>
                <a:sym typeface="Arial"/>
              </a:rPr>
              <a:t>Evolutionary approach</a:t>
            </a:r>
            <a:endParaRPr/>
          </a:p>
        </p:txBody>
      </p:sp>
      <p:grpSp>
        <p:nvGrpSpPr>
          <p:cNvPr id="116" name="Google Shape;116;p3"/>
          <p:cNvGrpSpPr/>
          <p:nvPr/>
        </p:nvGrpSpPr>
        <p:grpSpPr>
          <a:xfrm>
            <a:off x="7307348" y="1285294"/>
            <a:ext cx="2302486" cy="2349380"/>
            <a:chOff x="5358887" y="2999497"/>
            <a:chExt cx="2302486" cy="2349380"/>
          </a:xfrm>
        </p:grpSpPr>
        <p:pic>
          <p:nvPicPr>
            <p:cNvPr id="117" name="Google Shape;11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84217" y="3429000"/>
              <a:ext cx="2051827" cy="1919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3"/>
            <p:cNvSpPr txBox="1"/>
            <p:nvPr/>
          </p:nvSpPr>
          <p:spPr>
            <a:xfrm>
              <a:off x="5358887" y="2999497"/>
              <a:ext cx="23024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Adaptation to ↑pCO</a:t>
              </a:r>
              <a:r>
                <a:rPr baseline="-25000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pic>
        <p:nvPicPr>
          <p:cNvPr descr="A dragonfly with dark bands on its wings."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499" y="2263345"/>
            <a:ext cx="3222912" cy="2188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eat map clearly shows that the dark bands on the wings absorb more heat."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3088" y="3444281"/>
            <a:ext cx="3222912" cy="2419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592780" y="1740410"/>
            <a:ext cx="30583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 trade-offs</a:t>
            </a:r>
            <a:endParaRPr/>
          </a:p>
        </p:txBody>
      </p:sp>
      <p:pic>
        <p:nvPicPr>
          <p:cNvPr descr="A tiny, royal blue fish with gold stripes looks into the camera. The downward slant of its mouth and shadow at the top of its eye give it an annoyed look." id="122" name="Google Shape;12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6411" y="3867688"/>
            <a:ext cx="3665909" cy="243583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>
            <a:off x="9609834" y="3429000"/>
            <a:ext cx="23024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Thermal tolerance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9"/>
          <p:cNvSpPr txBox="1"/>
          <p:nvPr/>
        </p:nvSpPr>
        <p:spPr>
          <a:xfrm>
            <a:off x="1457081" y="67205"/>
            <a:ext cx="9277838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i="1" lang="en-US"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H. rosa</a:t>
            </a:r>
            <a:r>
              <a:rPr lang="en-US"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clones differ in their response to temperature</a:t>
            </a:r>
            <a:endParaRPr i="1" sz="3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07" name="Google Shape;807;p29"/>
          <p:cNvSpPr txBox="1"/>
          <p:nvPr/>
        </p:nvSpPr>
        <p:spPr>
          <a:xfrm>
            <a:off x="1527242" y="1159277"/>
            <a:ext cx="2331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Maximum growth rate</a:t>
            </a:r>
            <a:endParaRPr/>
          </a:p>
        </p:txBody>
      </p:sp>
      <p:pic>
        <p:nvPicPr>
          <p:cNvPr id="808" name="Google Shape;8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92" y="1528609"/>
            <a:ext cx="9916909" cy="413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/>
          <p:nvPr/>
        </p:nvSpPr>
        <p:spPr>
          <a:xfrm>
            <a:off x="0" y="381837"/>
            <a:ext cx="12192000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</a:rPr>
              <a:t>Eco-evo effects</a:t>
            </a:r>
            <a:endParaRPr/>
          </a:p>
        </p:txBody>
      </p:sp>
      <p:pic>
        <p:nvPicPr>
          <p:cNvPr id="130" name="Google Shape;1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850" y="1844376"/>
            <a:ext cx="4762276" cy="27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8f0fd25b3_0_10"/>
          <p:cNvSpPr/>
          <p:nvPr/>
        </p:nvSpPr>
        <p:spPr>
          <a:xfrm rot="10592311">
            <a:off x="4081452" y="2793762"/>
            <a:ext cx="1465774" cy="1181160"/>
          </a:xfrm>
          <a:prstGeom prst="arc">
            <a:avLst>
              <a:gd fmla="val 11428173" name="adj1"/>
              <a:gd fmla="val 394127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98f0fd25b3_0_10"/>
          <p:cNvSpPr/>
          <p:nvPr/>
        </p:nvSpPr>
        <p:spPr>
          <a:xfrm>
            <a:off x="4083040" y="3610498"/>
            <a:ext cx="426900" cy="224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98f0fd25b3_0_10"/>
          <p:cNvSpPr/>
          <p:nvPr/>
        </p:nvSpPr>
        <p:spPr>
          <a:xfrm>
            <a:off x="5051260" y="2674266"/>
            <a:ext cx="1902300" cy="675300"/>
          </a:xfrm>
          <a:prstGeom prst="rect">
            <a:avLst/>
          </a:prstGeom>
          <a:solidFill>
            <a:srgbClr val="00B05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Species A</a:t>
            </a:r>
            <a:endParaRPr/>
          </a:p>
        </p:txBody>
      </p:sp>
      <p:sp>
        <p:nvSpPr>
          <p:cNvPr id="139" name="Google Shape;139;g398f0fd25b3_0_10"/>
          <p:cNvSpPr/>
          <p:nvPr/>
        </p:nvSpPr>
        <p:spPr>
          <a:xfrm>
            <a:off x="1038850" y="3624825"/>
            <a:ext cx="2256900" cy="67530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Climate Change</a:t>
            </a:r>
            <a:endParaRPr/>
          </a:p>
        </p:txBody>
      </p:sp>
      <p:sp>
        <p:nvSpPr>
          <p:cNvPr id="140" name="Google Shape;140;g398f0fd25b3_0_10"/>
          <p:cNvSpPr/>
          <p:nvPr/>
        </p:nvSpPr>
        <p:spPr>
          <a:xfrm>
            <a:off x="8761395" y="2674266"/>
            <a:ext cx="1902300" cy="675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Species B</a:t>
            </a:r>
            <a:endParaRPr/>
          </a:p>
        </p:txBody>
      </p:sp>
      <p:sp>
        <p:nvSpPr>
          <p:cNvPr id="141" name="Google Shape;141;g398f0fd25b3_0_10"/>
          <p:cNvSpPr txBox="1"/>
          <p:nvPr/>
        </p:nvSpPr>
        <p:spPr>
          <a:xfrm>
            <a:off x="0" y="381837"/>
            <a:ext cx="121920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</a:rPr>
              <a:t>Eco-evo effects</a:t>
            </a:r>
            <a:endParaRPr/>
          </a:p>
        </p:txBody>
      </p:sp>
      <p:cxnSp>
        <p:nvCxnSpPr>
          <p:cNvPr id="142" name="Google Shape;142;g398f0fd25b3_0_10"/>
          <p:cNvCxnSpPr/>
          <p:nvPr/>
        </p:nvCxnSpPr>
        <p:spPr>
          <a:xfrm>
            <a:off x="3370201" y="2983692"/>
            <a:ext cx="14469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3" name="Google Shape;143;g398f0fd25b3_0_10"/>
          <p:cNvSpPr txBox="1"/>
          <p:nvPr/>
        </p:nvSpPr>
        <p:spPr>
          <a:xfrm>
            <a:off x="3181015" y="3011911"/>
            <a:ext cx="18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Higher Temp</a:t>
            </a:r>
            <a:endParaRPr/>
          </a:p>
        </p:txBody>
      </p:sp>
      <p:sp>
        <p:nvSpPr>
          <p:cNvPr id="144" name="Google Shape;144;g398f0fd25b3_0_10"/>
          <p:cNvSpPr txBox="1"/>
          <p:nvPr/>
        </p:nvSpPr>
        <p:spPr>
          <a:xfrm>
            <a:off x="3366346" y="3513305"/>
            <a:ext cx="18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evolution</a:t>
            </a:r>
            <a:endParaRPr/>
          </a:p>
        </p:txBody>
      </p:sp>
      <p:pic>
        <p:nvPicPr>
          <p:cNvPr descr="Free Vectors | rising temperature icon" id="145" name="Google Shape;145;g398f0fd25b3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513" y="2256610"/>
            <a:ext cx="1822943" cy="1368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g398f0fd25b3_0_10"/>
          <p:cNvCxnSpPr/>
          <p:nvPr/>
        </p:nvCxnSpPr>
        <p:spPr>
          <a:xfrm>
            <a:off x="7134127" y="2999154"/>
            <a:ext cx="1446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47" name="Google Shape;147;g398f0fd25b3_0_10"/>
          <p:cNvSpPr txBox="1"/>
          <p:nvPr/>
        </p:nvSpPr>
        <p:spPr>
          <a:xfrm>
            <a:off x="6944941" y="3027373"/>
            <a:ext cx="18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Interaction</a:t>
            </a:r>
            <a:endParaRPr/>
          </a:p>
        </p:txBody>
      </p:sp>
      <p:sp>
        <p:nvSpPr>
          <p:cNvPr id="148" name="Google Shape;148;g398f0fd25b3_0_10"/>
          <p:cNvSpPr/>
          <p:nvPr/>
        </p:nvSpPr>
        <p:spPr>
          <a:xfrm rot="-1525289">
            <a:off x="4933329" y="3680947"/>
            <a:ext cx="1465498" cy="1181148"/>
          </a:xfrm>
          <a:prstGeom prst="arc">
            <a:avLst>
              <a:gd fmla="val 15929155" name="adj1"/>
              <a:gd fmla="val 19234274" name="adj2"/>
            </a:avLst>
          </a:prstGeom>
          <a:noFill/>
          <a:ln cap="flat" cmpd="sng" w="3810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98f0fd25b3_0_10"/>
          <p:cNvSpPr/>
          <p:nvPr/>
        </p:nvSpPr>
        <p:spPr>
          <a:xfrm rot="10354597">
            <a:off x="5573453" y="2562687"/>
            <a:ext cx="2122288" cy="1181410"/>
          </a:xfrm>
          <a:prstGeom prst="arc">
            <a:avLst>
              <a:gd fmla="val 12305525" name="adj1"/>
              <a:gd fmla="val 19797538" name="adj2"/>
            </a:avLst>
          </a:prstGeom>
          <a:noFill/>
          <a:ln cap="flat" cmpd="sng" w="38100">
            <a:solidFill>
              <a:schemeClr val="accent1"/>
            </a:solidFill>
            <a:prstDash val="dot"/>
            <a:miter lim="800000"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98f0fd25b3_0_10"/>
          <p:cNvSpPr txBox="1"/>
          <p:nvPr/>
        </p:nvSpPr>
        <p:spPr>
          <a:xfrm>
            <a:off x="5374774" y="3815230"/>
            <a:ext cx="236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Evolution-mediated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Indirect effect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 b="6701" l="0" r="0" t="0"/>
          <a:stretch/>
        </p:blipFill>
        <p:spPr>
          <a:xfrm>
            <a:off x="431812" y="392150"/>
            <a:ext cx="3504356" cy="3411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5"/>
          <p:cNvGrpSpPr/>
          <p:nvPr/>
        </p:nvGrpSpPr>
        <p:grpSpPr>
          <a:xfrm>
            <a:off x="4990473" y="3429000"/>
            <a:ext cx="3251200" cy="1201690"/>
            <a:chOff x="5283200" y="4117736"/>
            <a:chExt cx="3251200" cy="1201690"/>
          </a:xfrm>
        </p:grpSpPr>
        <p:pic>
          <p:nvPicPr>
            <p:cNvPr descr="A close up of blue bacteria&#10;&#10;Description automatically generated" id="158" name="Google Shape;158;p5"/>
            <p:cNvPicPr preferRelativeResize="0"/>
            <p:nvPr/>
          </p:nvPicPr>
          <p:blipFill rotWithShape="1">
            <a:blip r:embed="rId4">
              <a:alphaModFix/>
            </a:blip>
            <a:srcRect b="39678" l="0" r="0" t="1"/>
            <a:stretch/>
          </p:blipFill>
          <p:spPr>
            <a:xfrm flipH="1" rot="10800000">
              <a:off x="5630321" y="4578634"/>
              <a:ext cx="1449569" cy="491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blue bacteria&#10;&#10;Description automatically generated" id="159" name="Google Shape;159;p5"/>
            <p:cNvPicPr preferRelativeResize="0"/>
            <p:nvPr/>
          </p:nvPicPr>
          <p:blipFill rotWithShape="1">
            <a:blip r:embed="rId4">
              <a:alphaModFix/>
            </a:blip>
            <a:srcRect b="39678" l="0" r="0" t="1"/>
            <a:stretch/>
          </p:blipFill>
          <p:spPr>
            <a:xfrm flipH="1" rot="10800000">
              <a:off x="6963339" y="4571061"/>
              <a:ext cx="1449569" cy="4918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5"/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Bacteria</a:t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5"/>
          <p:cNvGrpSpPr/>
          <p:nvPr/>
        </p:nvGrpSpPr>
        <p:grpSpPr>
          <a:xfrm>
            <a:off x="4990473" y="1049466"/>
            <a:ext cx="3292160" cy="1847981"/>
            <a:chOff x="5271827" y="1397289"/>
            <a:chExt cx="3292160" cy="1847981"/>
          </a:xfrm>
        </p:grpSpPr>
        <p:pic>
          <p:nvPicPr>
            <p:cNvPr id="163" name="Google Shape;163;p5"/>
            <p:cNvPicPr preferRelativeResize="0"/>
            <p:nvPr/>
          </p:nvPicPr>
          <p:blipFill rotWithShape="1">
            <a:blip r:embed="rId5">
              <a:alphaModFix/>
            </a:blip>
            <a:srcRect b="-526" l="11943" r="12410" t="-725"/>
            <a:stretch/>
          </p:blipFill>
          <p:spPr>
            <a:xfrm>
              <a:off x="5481859" y="1953748"/>
              <a:ext cx="993657" cy="997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8516725">
              <a:off x="7195941" y="2210130"/>
              <a:ext cx="513297" cy="381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5"/>
            <p:cNvSpPr txBox="1"/>
            <p:nvPr/>
          </p:nvSpPr>
          <p:spPr>
            <a:xfrm>
              <a:off x="6021801" y="1457101"/>
              <a:ext cx="18603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Bacterivores</a:t>
              </a: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5275140" y="2786048"/>
              <a:ext cx="18603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Rotifers</a:t>
              </a:r>
              <a:endParaRPr/>
            </a:p>
          </p:txBody>
        </p:sp>
        <p:sp>
          <p:nvSpPr>
            <p:cNvPr id="167" name="Google Shape;167;p5"/>
            <p:cNvSpPr txBox="1"/>
            <p:nvPr/>
          </p:nvSpPr>
          <p:spPr>
            <a:xfrm>
              <a:off x="6703656" y="2786048"/>
              <a:ext cx="18603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Protists</a:t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5271827" y="1397289"/>
              <a:ext cx="3251200" cy="1847981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Google Shape;169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3596132">
              <a:off x="7574205" y="1916032"/>
              <a:ext cx="615853" cy="457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9534332">
              <a:off x="7653766" y="2394700"/>
              <a:ext cx="456731" cy="3394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5"/>
          <p:cNvGrpSpPr/>
          <p:nvPr/>
        </p:nvGrpSpPr>
        <p:grpSpPr>
          <a:xfrm>
            <a:off x="4995206" y="5103131"/>
            <a:ext cx="3251200" cy="1267757"/>
            <a:chOff x="5276560" y="5450954"/>
            <a:chExt cx="3251200" cy="1267757"/>
          </a:xfrm>
        </p:grpSpPr>
        <p:pic>
          <p:nvPicPr>
            <p:cNvPr descr="Ant | Description, Taxonomy, Habitat, Species, Life Cycle, &amp; Facts |  Britannica" id="172" name="Google Shape;172;p5"/>
            <p:cNvPicPr preferRelativeResize="0"/>
            <p:nvPr/>
          </p:nvPicPr>
          <p:blipFill rotWithShape="1">
            <a:blip r:embed="rId7">
              <a:alphaModFix/>
            </a:blip>
            <a:srcRect b="4391" l="0" r="0" t="0"/>
            <a:stretch/>
          </p:blipFill>
          <p:spPr>
            <a:xfrm rot="-9920367">
              <a:off x="7720924" y="6132365"/>
              <a:ext cx="687324" cy="347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 | Description, Taxonomy, Habitat, Species, Life Cycle, &amp; Facts |  Britannica" id="173" name="Google Shape;173;p5"/>
            <p:cNvPicPr preferRelativeResize="0"/>
            <p:nvPr/>
          </p:nvPicPr>
          <p:blipFill rotWithShape="1">
            <a:blip r:embed="rId7">
              <a:alphaModFix/>
            </a:blip>
            <a:srcRect b="4391" l="0" r="0" t="0"/>
            <a:stretch/>
          </p:blipFill>
          <p:spPr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 | Description, Taxonomy, Habitat, Species, Life Cycle, &amp; Facts |  Britannica" id="174" name="Google Shape;174;p5"/>
            <p:cNvPicPr preferRelativeResize="0"/>
            <p:nvPr/>
          </p:nvPicPr>
          <p:blipFill rotWithShape="1">
            <a:blip r:embed="rId7">
              <a:alphaModFix/>
            </a:blip>
            <a:srcRect b="4391" l="0" r="0" t="0"/>
            <a:stretch/>
          </p:blipFill>
          <p:spPr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 | Description, Taxonomy, Habitat, Species, Life Cycle, &amp; Facts |  Britannica" id="175" name="Google Shape;175;p5"/>
            <p:cNvPicPr preferRelativeResize="0"/>
            <p:nvPr/>
          </p:nvPicPr>
          <p:blipFill rotWithShape="1">
            <a:blip r:embed="rId7">
              <a:alphaModFix/>
            </a:blip>
            <a:srcRect b="4391" l="0" r="0" t="0"/>
            <a:stretch/>
          </p:blipFill>
          <p:spPr>
            <a:xfrm rot="-3600000">
              <a:off x="7236799" y="6115208"/>
              <a:ext cx="687324" cy="379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5"/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nt | Description, Taxonomy, Habitat, Species, Life Cycle, &amp; Facts |  Britannica" id="177" name="Google Shape;177;p5"/>
            <p:cNvPicPr preferRelativeResize="0"/>
            <p:nvPr/>
          </p:nvPicPr>
          <p:blipFill rotWithShape="1">
            <a:blip r:embed="rId7">
              <a:alphaModFix/>
            </a:blip>
            <a:srcRect b="4391" l="0" r="0" t="0"/>
            <a:stretch/>
          </p:blipFill>
          <p:spPr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5"/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Prey</a:t>
              </a:r>
              <a:endParaRPr/>
            </a:p>
          </p:txBody>
        </p:sp>
      </p:grpSp>
      <p:grpSp>
        <p:nvGrpSpPr>
          <p:cNvPr id="179" name="Google Shape;179;p5"/>
          <p:cNvGrpSpPr/>
          <p:nvPr/>
        </p:nvGrpSpPr>
        <p:grpSpPr>
          <a:xfrm>
            <a:off x="9085583" y="1048210"/>
            <a:ext cx="2219005" cy="1847981"/>
            <a:chOff x="9366937" y="1396033"/>
            <a:chExt cx="2219005" cy="1847981"/>
          </a:xfrm>
        </p:grpSpPr>
        <p:pic>
          <p:nvPicPr>
            <p:cNvPr descr="First records of the pitcher plant mite Sarraceniopus gibsoni (Nesbitt,  1954) (Astigmata: Histiostomatidae) in Europe" id="180" name="Google Shape;180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4333166">
              <a:off x="9960583" y="1641114"/>
              <a:ext cx="1017338" cy="1437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5"/>
            <p:cNvSpPr/>
            <p:nvPr/>
          </p:nvSpPr>
          <p:spPr>
            <a:xfrm>
              <a:off x="9366937" y="1396033"/>
              <a:ext cx="2219005" cy="1847981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9538230" y="1397289"/>
              <a:ext cx="18603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Omnivores</a:t>
              </a:r>
              <a:endParaRPr/>
            </a:p>
          </p:txBody>
        </p:sp>
        <p:sp>
          <p:nvSpPr>
            <p:cNvPr id="183" name="Google Shape;183;p5"/>
            <p:cNvSpPr txBox="1"/>
            <p:nvPr/>
          </p:nvSpPr>
          <p:spPr>
            <a:xfrm>
              <a:off x="9546273" y="2803801"/>
              <a:ext cx="18603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Mites</a:t>
              </a:r>
              <a:endParaRPr/>
            </a:p>
          </p:txBody>
        </p:sp>
      </p:grpSp>
      <p:cxnSp>
        <p:nvCxnSpPr>
          <p:cNvPr id="184" name="Google Shape;184;p5"/>
          <p:cNvCxnSpPr/>
          <p:nvPr/>
        </p:nvCxnSpPr>
        <p:spPr>
          <a:xfrm rot="10800000">
            <a:off x="6616073" y="4727307"/>
            <a:ext cx="4733" cy="375824"/>
          </a:xfrm>
          <a:prstGeom prst="straightConnector1">
            <a:avLst/>
          </a:prstGeom>
          <a:noFill/>
          <a:ln cap="flat" cmpd="sng" w="38100">
            <a:solidFill>
              <a:srgbClr val="4EA72E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5" name="Google Shape;185;p5"/>
          <p:cNvCxnSpPr>
            <a:stCxn id="161" idx="0"/>
          </p:cNvCxnSpPr>
          <p:nvPr/>
        </p:nvCxnSpPr>
        <p:spPr>
          <a:xfrm rot="10800000">
            <a:off x="6616073" y="3009900"/>
            <a:ext cx="0" cy="419100"/>
          </a:xfrm>
          <a:prstGeom prst="straightConnector1">
            <a:avLst/>
          </a:prstGeom>
          <a:noFill/>
          <a:ln cap="flat" cmpd="sng" w="38100">
            <a:solidFill>
              <a:srgbClr val="15608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6" name="Google Shape;186;p5"/>
          <p:cNvCxnSpPr/>
          <p:nvPr/>
        </p:nvCxnSpPr>
        <p:spPr>
          <a:xfrm flipH="1" rot="10800000">
            <a:off x="8366701" y="1964527"/>
            <a:ext cx="566825" cy="7673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7" name="Google Shape;187;p5"/>
          <p:cNvCxnSpPr/>
          <p:nvPr/>
        </p:nvCxnSpPr>
        <p:spPr>
          <a:xfrm flipH="1">
            <a:off x="8318467" y="2914621"/>
            <a:ext cx="1836744" cy="1133654"/>
          </a:xfrm>
          <a:prstGeom prst="straightConnector1">
            <a:avLst/>
          </a:prstGeom>
          <a:noFill/>
          <a:ln cap="flat" cmpd="sng" w="38100">
            <a:solidFill>
              <a:srgbClr val="156082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188" name="Google Shape;188;p5"/>
          <p:cNvCxnSpPr/>
          <p:nvPr/>
        </p:nvCxnSpPr>
        <p:spPr>
          <a:xfrm flipH="1" rot="10800000">
            <a:off x="8331262" y="4744172"/>
            <a:ext cx="707994" cy="873608"/>
          </a:xfrm>
          <a:prstGeom prst="straightConnector1">
            <a:avLst/>
          </a:prstGeom>
          <a:noFill/>
          <a:ln cap="flat" cmpd="sng" w="38100">
            <a:solidFill>
              <a:srgbClr val="4EA72E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89" name="Google Shape;189;p5"/>
          <p:cNvGrpSpPr/>
          <p:nvPr/>
        </p:nvGrpSpPr>
        <p:grpSpPr>
          <a:xfrm>
            <a:off x="9019414" y="3803316"/>
            <a:ext cx="2746200" cy="1847984"/>
            <a:chOff x="9300768" y="4151139"/>
            <a:chExt cx="2746200" cy="1847984"/>
          </a:xfrm>
        </p:grpSpPr>
        <p:pic>
          <p:nvPicPr>
            <p:cNvPr id="190" name="Google Shape;190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683030">
              <a:off x="10622449" y="4567253"/>
              <a:ext cx="1049079" cy="786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5"/>
            <p:cNvSpPr/>
            <p:nvPr/>
          </p:nvSpPr>
          <p:spPr>
            <a:xfrm>
              <a:off x="9432546" y="4151139"/>
              <a:ext cx="2482645" cy="1847981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 txBox="1"/>
            <p:nvPr/>
          </p:nvSpPr>
          <p:spPr>
            <a:xfrm>
              <a:off x="9603839" y="4152395"/>
              <a:ext cx="18603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Detritivores</a:t>
              </a:r>
              <a:endParaRPr/>
            </a:p>
          </p:txBody>
        </p:sp>
        <p:sp>
          <p:nvSpPr>
            <p:cNvPr id="193" name="Google Shape;193;p5"/>
            <p:cNvSpPr txBox="1"/>
            <p:nvPr/>
          </p:nvSpPr>
          <p:spPr>
            <a:xfrm>
              <a:off x="9300768" y="5598923"/>
              <a:ext cx="274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Midge &amp; Fly Larvae</a:t>
              </a:r>
              <a:endParaRPr/>
            </a:p>
          </p:txBody>
        </p:sp>
        <p:pic>
          <p:nvPicPr>
            <p:cNvPr id="194" name="Google Shape;194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0800000">
              <a:off x="9548125" y="4419570"/>
              <a:ext cx="1795625" cy="1344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5"/>
          <p:cNvSpPr txBox="1"/>
          <p:nvPr/>
        </p:nvSpPr>
        <p:spPr>
          <a:xfrm>
            <a:off x="4123454" y="-19118"/>
            <a:ext cx="7659330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</a:rPr>
              <a:t>Pitcher plant leaf water community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320822" y="3803316"/>
            <a:ext cx="35043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Sarracenia purpurea</a:t>
            </a:r>
            <a:endParaRPr/>
          </a:p>
        </p:txBody>
      </p:sp>
      <p:sp>
        <p:nvSpPr>
          <p:cNvPr id="197" name="Google Shape;197;p5"/>
          <p:cNvSpPr txBox="1"/>
          <p:nvPr/>
        </p:nvSpPr>
        <p:spPr>
          <a:xfrm>
            <a:off x="363331" y="4174123"/>
            <a:ext cx="26110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Purple pitcher plant</a:t>
            </a:r>
            <a:endParaRPr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11">
            <a:alphaModFix/>
          </a:blip>
          <a:srcRect b="0" l="0" r="11311" t="15622"/>
          <a:stretch/>
        </p:blipFill>
        <p:spPr>
          <a:xfrm>
            <a:off x="431812" y="4703993"/>
            <a:ext cx="3504356" cy="192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/>
          <p:nvPr/>
        </p:nvSpPr>
        <p:spPr>
          <a:xfrm>
            <a:off x="3265845" y="0"/>
            <a:ext cx="4665306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i="1" lang="en-US" sz="3600">
                <a:solidFill>
                  <a:schemeClr val="dk1"/>
                </a:solidFill>
              </a:rPr>
              <a:t>Habrotrocha rosa</a:t>
            </a:r>
            <a:endParaRPr/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8752" l="0" r="0" t="0"/>
          <a:stretch/>
        </p:blipFill>
        <p:spPr>
          <a:xfrm>
            <a:off x="756850" y="3423085"/>
            <a:ext cx="2392796" cy="327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4">
            <a:alphaModFix/>
          </a:blip>
          <a:srcRect b="10066" l="0" r="0" t="3075"/>
          <a:stretch/>
        </p:blipFill>
        <p:spPr>
          <a:xfrm>
            <a:off x="747126" y="113890"/>
            <a:ext cx="2402520" cy="313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5">
            <a:alphaModFix/>
          </a:blip>
          <a:srcRect b="12339" l="14164" r="9305" t="9936"/>
          <a:stretch/>
        </p:blipFill>
        <p:spPr>
          <a:xfrm rot="-5400000">
            <a:off x="2700684" y="1593061"/>
            <a:ext cx="5795630" cy="44145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6"/>
          <p:cNvCxnSpPr/>
          <p:nvPr/>
        </p:nvCxnSpPr>
        <p:spPr>
          <a:xfrm>
            <a:off x="3554256" y="6520977"/>
            <a:ext cx="910168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6"/>
          <p:cNvSpPr txBox="1"/>
          <p:nvPr/>
        </p:nvSpPr>
        <p:spPr>
          <a:xfrm>
            <a:off x="3430919" y="6086330"/>
            <a:ext cx="10335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 µm</a:t>
            </a: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8400543" y="3523558"/>
            <a:ext cx="3251200" cy="1201690"/>
            <a:chOff x="5283200" y="4117736"/>
            <a:chExt cx="3251200" cy="1201690"/>
          </a:xfrm>
        </p:grpSpPr>
        <p:pic>
          <p:nvPicPr>
            <p:cNvPr descr="A close up of blue bacteria&#10;&#10;Description automatically generated" id="210" name="Google Shape;210;p6"/>
            <p:cNvPicPr preferRelativeResize="0"/>
            <p:nvPr/>
          </p:nvPicPr>
          <p:blipFill rotWithShape="1">
            <a:blip r:embed="rId6">
              <a:alphaModFix/>
            </a:blip>
            <a:srcRect b="39678" l="0" r="0" t="1"/>
            <a:stretch/>
          </p:blipFill>
          <p:spPr>
            <a:xfrm flipH="1" rot="10800000">
              <a:off x="5630321" y="4578634"/>
              <a:ext cx="1449569" cy="491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blue bacteria&#10;&#10;Description automatically generated" id="211" name="Google Shape;211;p6"/>
            <p:cNvPicPr preferRelativeResize="0"/>
            <p:nvPr/>
          </p:nvPicPr>
          <p:blipFill rotWithShape="1">
            <a:blip r:embed="rId6">
              <a:alphaModFix/>
            </a:blip>
            <a:srcRect b="39678" l="0" r="0" t="1"/>
            <a:stretch/>
          </p:blipFill>
          <p:spPr>
            <a:xfrm flipH="1" rot="10800000">
              <a:off x="6963339" y="4571061"/>
              <a:ext cx="1449569" cy="4918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6"/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Bacteria</a:t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4" name="Google Shape;214;p6"/>
          <p:cNvPicPr preferRelativeResize="0"/>
          <p:nvPr/>
        </p:nvPicPr>
        <p:blipFill rotWithShape="1">
          <a:blip r:embed="rId7">
            <a:alphaModFix/>
          </a:blip>
          <a:srcRect b="-526" l="11943" r="12410" t="-725"/>
          <a:stretch/>
        </p:blipFill>
        <p:spPr>
          <a:xfrm>
            <a:off x="8610575" y="1700483"/>
            <a:ext cx="993657" cy="99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8516725">
            <a:off x="10324657" y="1956865"/>
            <a:ext cx="513297" cy="38151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"/>
          <p:cNvSpPr txBox="1"/>
          <p:nvPr/>
        </p:nvSpPr>
        <p:spPr>
          <a:xfrm>
            <a:off x="9150517" y="1203836"/>
            <a:ext cx="18603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Bacterivores</a:t>
            </a:r>
            <a:endParaRPr/>
          </a:p>
        </p:txBody>
      </p:sp>
      <p:sp>
        <p:nvSpPr>
          <p:cNvPr id="217" name="Google Shape;217;p6"/>
          <p:cNvSpPr txBox="1"/>
          <p:nvPr/>
        </p:nvSpPr>
        <p:spPr>
          <a:xfrm>
            <a:off x="8403856" y="2532783"/>
            <a:ext cx="18603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Rotifers</a:t>
            </a:r>
            <a:endParaRPr/>
          </a:p>
        </p:txBody>
      </p:sp>
      <p:sp>
        <p:nvSpPr>
          <p:cNvPr id="218" name="Google Shape;218;p6"/>
          <p:cNvSpPr txBox="1"/>
          <p:nvPr/>
        </p:nvSpPr>
        <p:spPr>
          <a:xfrm>
            <a:off x="9832372" y="2532783"/>
            <a:ext cx="18603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Protists</a:t>
            </a:r>
            <a:endParaRPr/>
          </a:p>
        </p:txBody>
      </p:sp>
      <p:sp>
        <p:nvSpPr>
          <p:cNvPr id="219" name="Google Shape;219;p6"/>
          <p:cNvSpPr/>
          <p:nvPr/>
        </p:nvSpPr>
        <p:spPr>
          <a:xfrm>
            <a:off x="8400543" y="1144024"/>
            <a:ext cx="3251200" cy="184798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3596132">
            <a:off x="10702921" y="1662767"/>
            <a:ext cx="615853" cy="45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534332">
            <a:off x="10782482" y="2141435"/>
            <a:ext cx="456731" cy="339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6"/>
          <p:cNvGrpSpPr/>
          <p:nvPr/>
        </p:nvGrpSpPr>
        <p:grpSpPr>
          <a:xfrm>
            <a:off x="8405276" y="5197689"/>
            <a:ext cx="3251200" cy="1267757"/>
            <a:chOff x="5276560" y="5450954"/>
            <a:chExt cx="3251200" cy="1267757"/>
          </a:xfrm>
        </p:grpSpPr>
        <p:pic>
          <p:nvPicPr>
            <p:cNvPr descr="Ant | Description, Taxonomy, Habitat, Species, Life Cycle, &amp; Facts |  Britannica" id="223" name="Google Shape;223;p6"/>
            <p:cNvPicPr preferRelativeResize="0"/>
            <p:nvPr/>
          </p:nvPicPr>
          <p:blipFill rotWithShape="1">
            <a:blip r:embed="rId9">
              <a:alphaModFix/>
            </a:blip>
            <a:srcRect b="4391" l="0" r="0" t="0"/>
            <a:stretch/>
          </p:blipFill>
          <p:spPr>
            <a:xfrm rot="-9920367">
              <a:off x="7720924" y="6132365"/>
              <a:ext cx="687324" cy="347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 | Description, Taxonomy, Habitat, Species, Life Cycle, &amp; Facts |  Britannica" id="224" name="Google Shape;224;p6"/>
            <p:cNvPicPr preferRelativeResize="0"/>
            <p:nvPr/>
          </p:nvPicPr>
          <p:blipFill rotWithShape="1">
            <a:blip r:embed="rId9">
              <a:alphaModFix/>
            </a:blip>
            <a:srcRect b="4391" l="0" r="0" t="0"/>
            <a:stretch/>
          </p:blipFill>
          <p:spPr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 | Description, Taxonomy, Habitat, Species, Life Cycle, &amp; Facts |  Britannica" id="225" name="Google Shape;225;p6"/>
            <p:cNvPicPr preferRelativeResize="0"/>
            <p:nvPr/>
          </p:nvPicPr>
          <p:blipFill rotWithShape="1">
            <a:blip r:embed="rId9">
              <a:alphaModFix/>
            </a:blip>
            <a:srcRect b="4391" l="0" r="0" t="0"/>
            <a:stretch/>
          </p:blipFill>
          <p:spPr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 | Description, Taxonomy, Habitat, Species, Life Cycle, &amp; Facts |  Britannica" id="226" name="Google Shape;226;p6"/>
            <p:cNvPicPr preferRelativeResize="0"/>
            <p:nvPr/>
          </p:nvPicPr>
          <p:blipFill rotWithShape="1">
            <a:blip r:embed="rId9">
              <a:alphaModFix/>
            </a:blip>
            <a:srcRect b="4391" l="0" r="0" t="0"/>
            <a:stretch/>
          </p:blipFill>
          <p:spPr>
            <a:xfrm rot="-3600000">
              <a:off x="7236799" y="6115208"/>
              <a:ext cx="687324" cy="379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6"/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nt | Description, Taxonomy, Habitat, Species, Life Cycle, &amp; Facts |  Britannica" id="228" name="Google Shape;228;p6"/>
            <p:cNvPicPr preferRelativeResize="0"/>
            <p:nvPr/>
          </p:nvPicPr>
          <p:blipFill rotWithShape="1">
            <a:blip r:embed="rId9">
              <a:alphaModFix/>
            </a:blip>
            <a:srcRect b="4391" l="0" r="0" t="0"/>
            <a:stretch/>
          </p:blipFill>
          <p:spPr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6"/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Prey</a:t>
              </a:r>
              <a:endParaRPr/>
            </a:p>
          </p:txBody>
        </p:sp>
      </p:grpSp>
      <p:sp>
        <p:nvSpPr>
          <p:cNvPr id="230" name="Google Shape;230;p6"/>
          <p:cNvSpPr txBox="1"/>
          <p:nvPr/>
        </p:nvSpPr>
        <p:spPr>
          <a:xfrm>
            <a:off x="6609118" y="6377897"/>
            <a:ext cx="1814032" cy="256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Michael Plewka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6"/>
          <p:cNvSpPr txBox="1"/>
          <p:nvPr/>
        </p:nvSpPr>
        <p:spPr>
          <a:xfrm>
            <a:off x="725993" y="6399380"/>
            <a:ext cx="1814032" cy="256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Michael Plewka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6"/>
          <p:cNvSpPr txBox="1"/>
          <p:nvPr/>
        </p:nvSpPr>
        <p:spPr>
          <a:xfrm>
            <a:off x="747126" y="2967706"/>
            <a:ext cx="1814032" cy="256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Michael Plewka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3" name="Google Shape;233;p6"/>
          <p:cNvCxnSpPr/>
          <p:nvPr/>
        </p:nvCxnSpPr>
        <p:spPr>
          <a:xfrm rot="10800000">
            <a:off x="10092054" y="4835802"/>
            <a:ext cx="4733" cy="375824"/>
          </a:xfrm>
          <a:prstGeom prst="straightConnector1">
            <a:avLst/>
          </a:prstGeom>
          <a:noFill/>
          <a:ln cap="flat" cmpd="sng" w="38100">
            <a:solidFill>
              <a:srgbClr val="4EA72E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4" name="Google Shape;234;p6"/>
          <p:cNvCxnSpPr/>
          <p:nvPr/>
        </p:nvCxnSpPr>
        <p:spPr>
          <a:xfrm rot="10800000">
            <a:off x="10080682" y="3104458"/>
            <a:ext cx="0" cy="419100"/>
          </a:xfrm>
          <a:prstGeom prst="straightConnector1">
            <a:avLst/>
          </a:prstGeom>
          <a:noFill/>
          <a:ln cap="flat" cmpd="sng" w="38100">
            <a:solidFill>
              <a:srgbClr val="15608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/>
          <p:nvPr/>
        </p:nvSpPr>
        <p:spPr>
          <a:xfrm>
            <a:off x="0" y="3639"/>
            <a:ext cx="12192000" cy="94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i="1" lang="en-US" sz="3600">
                <a:solidFill>
                  <a:schemeClr val="dk1"/>
                </a:solidFill>
              </a:rPr>
              <a:t>Habrotrocha rosa</a:t>
            </a:r>
            <a:endParaRPr/>
          </a:p>
        </p:txBody>
      </p:sp>
      <p:pic>
        <p:nvPicPr>
          <p:cNvPr descr="A close-up of a blue surface&#10;&#10;Description automatically generated" id="240" name="Google Shape;2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1282" y="2537927"/>
            <a:ext cx="4099358" cy="40993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oval shaped object&#10;&#10;Description automatically generated" id="241" name="Google Shape;241;p7"/>
          <p:cNvPicPr preferRelativeResize="0"/>
          <p:nvPr/>
        </p:nvPicPr>
        <p:blipFill rotWithShape="1">
          <a:blip r:embed="rId4">
            <a:alphaModFix/>
          </a:blip>
          <a:srcRect b="0" l="21171" r="23192" t="0"/>
          <a:stretch/>
        </p:blipFill>
        <p:spPr>
          <a:xfrm>
            <a:off x="447344" y="2537927"/>
            <a:ext cx="2369976" cy="40993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urface with a white circle&#10;&#10;Description automatically generated" id="242" name="Google Shape;24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9622" y="2537927"/>
            <a:ext cx="4099358" cy="409935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7"/>
          <p:cNvSpPr txBox="1"/>
          <p:nvPr/>
        </p:nvSpPr>
        <p:spPr>
          <a:xfrm>
            <a:off x="2686690" y="750368"/>
            <a:ext cx="6298689" cy="1638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rPr lang="en-US" sz="2800">
                <a:solidFill>
                  <a:schemeClr val="dk1"/>
                </a:solidFill>
              </a:rPr>
              <a:t>Obligately parthenogenetic (apomixis)</a:t>
            </a:r>
            <a:br>
              <a:rPr lang="en-US" sz="2800">
                <a:solidFill>
                  <a:schemeClr val="dk1"/>
                </a:solidFill>
              </a:rPr>
            </a:br>
            <a:r>
              <a:rPr i="1" lang="en-US" sz="2800">
                <a:solidFill>
                  <a:schemeClr val="dk1"/>
                </a:solidFill>
              </a:rPr>
              <a:t>Offspring are clonal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rPr lang="en-US" sz="2800">
                <a:solidFill>
                  <a:schemeClr val="dk1"/>
                </a:solidFill>
              </a:rPr>
              <a:t>Generation time 1–2 days</a:t>
            </a:r>
            <a:endParaRPr/>
          </a:p>
        </p:txBody>
      </p:sp>
      <p:sp>
        <p:nvSpPr>
          <p:cNvPr id="244" name="Google Shape;244;p7"/>
          <p:cNvSpPr txBox="1"/>
          <p:nvPr/>
        </p:nvSpPr>
        <p:spPr>
          <a:xfrm>
            <a:off x="386502" y="2565925"/>
            <a:ext cx="21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Egg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(~6 hours)</a:t>
            </a:r>
            <a:endParaRPr/>
          </a:p>
        </p:txBody>
      </p:sp>
      <p:sp>
        <p:nvSpPr>
          <p:cNvPr id="245" name="Google Shape;245;p7"/>
          <p:cNvSpPr txBox="1"/>
          <p:nvPr/>
        </p:nvSpPr>
        <p:spPr>
          <a:xfrm>
            <a:off x="3412073" y="2555475"/>
            <a:ext cx="31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Hatching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(~12 hours)</a:t>
            </a:r>
            <a:endParaRPr/>
          </a:p>
        </p:txBody>
      </p:sp>
      <p:sp>
        <p:nvSpPr>
          <p:cNvPr id="246" name="Google Shape;246;p7"/>
          <p:cNvSpPr txBox="1"/>
          <p:nvPr/>
        </p:nvSpPr>
        <p:spPr>
          <a:xfrm>
            <a:off x="8445425" y="2565919"/>
            <a:ext cx="26110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Adult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(~24-48 hours)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8"/>
          <p:cNvGrpSpPr/>
          <p:nvPr/>
        </p:nvGrpSpPr>
        <p:grpSpPr>
          <a:xfrm>
            <a:off x="1082257" y="4239470"/>
            <a:ext cx="3251200" cy="1201690"/>
            <a:chOff x="5283200" y="4117736"/>
            <a:chExt cx="3251200" cy="1201690"/>
          </a:xfrm>
        </p:grpSpPr>
        <p:pic>
          <p:nvPicPr>
            <p:cNvPr descr="A close up of blue bacteria&#10;&#10;Description automatically generated" id="253" name="Google Shape;253;p8"/>
            <p:cNvPicPr preferRelativeResize="0"/>
            <p:nvPr/>
          </p:nvPicPr>
          <p:blipFill rotWithShape="1">
            <a:blip r:embed="rId3">
              <a:alphaModFix/>
            </a:blip>
            <a:srcRect b="39678" l="0" r="0" t="1"/>
            <a:stretch/>
          </p:blipFill>
          <p:spPr>
            <a:xfrm flipH="1" rot="10800000">
              <a:off x="5630321" y="4578634"/>
              <a:ext cx="1449569" cy="491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blue bacteria&#10;&#10;Description automatically generated" id="254" name="Google Shape;254;p8"/>
            <p:cNvPicPr preferRelativeResize="0"/>
            <p:nvPr/>
          </p:nvPicPr>
          <p:blipFill rotWithShape="1">
            <a:blip r:embed="rId3">
              <a:alphaModFix/>
            </a:blip>
            <a:srcRect b="39678" l="0" r="0" t="1"/>
            <a:stretch/>
          </p:blipFill>
          <p:spPr>
            <a:xfrm flipH="1" rot="10800000">
              <a:off x="6963339" y="4571061"/>
              <a:ext cx="1449569" cy="4918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8"/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Bacteria</a:t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8"/>
          <p:cNvPicPr preferRelativeResize="0"/>
          <p:nvPr/>
        </p:nvPicPr>
        <p:blipFill rotWithShape="1">
          <a:blip r:embed="rId4">
            <a:alphaModFix/>
          </a:blip>
          <a:srcRect b="-526" l="11943" r="12410" t="-725"/>
          <a:stretch/>
        </p:blipFill>
        <p:spPr>
          <a:xfrm>
            <a:off x="878990" y="2116135"/>
            <a:ext cx="993657" cy="99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8516725">
            <a:off x="3498033" y="2411516"/>
            <a:ext cx="513297" cy="381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8"/>
          <p:cNvSpPr txBox="1"/>
          <p:nvPr/>
        </p:nvSpPr>
        <p:spPr>
          <a:xfrm>
            <a:off x="1848096" y="1656575"/>
            <a:ext cx="18603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Bacterivores</a:t>
            </a:r>
            <a:endParaRPr/>
          </a:p>
        </p:txBody>
      </p:sp>
      <p:sp>
        <p:nvSpPr>
          <p:cNvPr id="260" name="Google Shape;260;p8"/>
          <p:cNvSpPr txBox="1"/>
          <p:nvPr/>
        </p:nvSpPr>
        <p:spPr>
          <a:xfrm>
            <a:off x="672271" y="2948435"/>
            <a:ext cx="18603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Rotifers</a:t>
            </a:r>
            <a:endParaRPr/>
          </a:p>
        </p:txBody>
      </p:sp>
      <p:sp>
        <p:nvSpPr>
          <p:cNvPr id="261" name="Google Shape;261;p8"/>
          <p:cNvSpPr txBox="1"/>
          <p:nvPr/>
        </p:nvSpPr>
        <p:spPr>
          <a:xfrm>
            <a:off x="3005748" y="2987434"/>
            <a:ext cx="18603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Protists</a:t>
            </a:r>
            <a:endParaRPr/>
          </a:p>
        </p:txBody>
      </p:sp>
      <p:sp>
        <p:nvSpPr>
          <p:cNvPr id="262" name="Google Shape;262;p8"/>
          <p:cNvSpPr/>
          <p:nvPr/>
        </p:nvSpPr>
        <p:spPr>
          <a:xfrm>
            <a:off x="672271" y="1664995"/>
            <a:ext cx="4112141" cy="184798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596132">
            <a:off x="3876297" y="2117418"/>
            <a:ext cx="615853" cy="45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534332">
            <a:off x="3955858" y="2596086"/>
            <a:ext cx="456731" cy="339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8"/>
          <p:cNvCxnSpPr/>
          <p:nvPr/>
        </p:nvCxnSpPr>
        <p:spPr>
          <a:xfrm>
            <a:off x="2090057" y="2909955"/>
            <a:ext cx="1344948" cy="725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66" name="Google Shape;266;p8"/>
          <p:cNvSpPr txBox="1"/>
          <p:nvPr/>
        </p:nvSpPr>
        <p:spPr>
          <a:xfrm>
            <a:off x="1846805" y="2422893"/>
            <a:ext cx="18603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/>
          </a:p>
        </p:txBody>
      </p:sp>
      <p:sp>
        <p:nvSpPr>
          <p:cNvPr id="267" name="Google Shape;267;p8"/>
          <p:cNvSpPr txBox="1"/>
          <p:nvPr/>
        </p:nvSpPr>
        <p:spPr>
          <a:xfrm>
            <a:off x="1659294" y="289882"/>
            <a:ext cx="88734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</a:rPr>
              <a:t>Natural competitor: </a:t>
            </a:r>
            <a:r>
              <a:rPr i="1" lang="en-US" sz="3600">
                <a:solidFill>
                  <a:schemeClr val="dk1"/>
                </a:solidFill>
              </a:rPr>
              <a:t>Tetrahymena</a:t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>
            <a:off x="5378564" y="1664995"/>
            <a:ext cx="2937787" cy="293778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5405626" y="2046510"/>
            <a:ext cx="2919460" cy="21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8"/>
          <p:cNvSpPr txBox="1"/>
          <p:nvPr/>
        </p:nvSpPr>
        <p:spPr>
          <a:xfrm>
            <a:off x="5362699" y="4262216"/>
            <a:ext cx="2658363" cy="375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Brian Farley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47305" y="1646171"/>
            <a:ext cx="2845982" cy="293778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8"/>
          <p:cNvSpPr txBox="1"/>
          <p:nvPr/>
        </p:nvSpPr>
        <p:spPr>
          <a:xfrm>
            <a:off x="8547305" y="4239470"/>
            <a:ext cx="2658363" cy="375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Y. Tsukii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3" name="Google Shape;273;p8"/>
          <p:cNvCxnSpPr/>
          <p:nvPr/>
        </p:nvCxnSpPr>
        <p:spPr>
          <a:xfrm rot="10800000">
            <a:off x="2737053" y="3695700"/>
            <a:ext cx="0" cy="543770"/>
          </a:xfrm>
          <a:prstGeom prst="straightConnector1">
            <a:avLst/>
          </a:prstGeom>
          <a:noFill/>
          <a:ln cap="flat" cmpd="sng" w="38100">
            <a:solidFill>
              <a:srgbClr val="15608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2025-10-21T18:58:47Z</dcterms:created>
  <dc:creator>Mendelson, Alex</dc:creator>
</cp:coreProperties>
</file>